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sldIdLst>
    <p:sldId id="256" r:id="rId2"/>
    <p:sldId id="308" r:id="rId3"/>
    <p:sldId id="257" r:id="rId4"/>
    <p:sldId id="358" r:id="rId5"/>
    <p:sldId id="275" r:id="rId6"/>
    <p:sldId id="359" r:id="rId7"/>
    <p:sldId id="357" r:id="rId8"/>
    <p:sldId id="312" r:id="rId9"/>
    <p:sldId id="365" r:id="rId10"/>
    <p:sldId id="371" r:id="rId11"/>
    <p:sldId id="360" r:id="rId12"/>
    <p:sldId id="364" r:id="rId13"/>
    <p:sldId id="372" r:id="rId14"/>
    <p:sldId id="361" r:id="rId15"/>
    <p:sldId id="362" r:id="rId16"/>
    <p:sldId id="363" r:id="rId17"/>
    <p:sldId id="367" r:id="rId18"/>
    <p:sldId id="373" r:id="rId19"/>
    <p:sldId id="366" r:id="rId20"/>
    <p:sldId id="375" r:id="rId21"/>
    <p:sldId id="368" r:id="rId22"/>
    <p:sldId id="374" r:id="rId23"/>
    <p:sldId id="369" r:id="rId24"/>
    <p:sldId id="370" r:id="rId25"/>
    <p:sldId id="376" r:id="rId26"/>
    <p:sldId id="377" r:id="rId27"/>
    <p:sldId id="378" r:id="rId28"/>
    <p:sldId id="379" r:id="rId29"/>
    <p:sldId id="380" r:id="rId30"/>
    <p:sldId id="381" r:id="rId31"/>
    <p:sldId id="327" r:id="rId32"/>
    <p:sldId id="272" r:id="rId33"/>
    <p:sldId id="273" r:id="rId34"/>
  </p:sldIdLst>
  <p:sldSz cx="9144000" cy="6858000" type="screen4x3"/>
  <p:notesSz cx="7099300" cy="10234613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719" autoAdjust="0"/>
  </p:normalViewPr>
  <p:slideViewPr>
    <p:cSldViewPr>
      <p:cViewPr varScale="1">
        <p:scale>
          <a:sx n="106" d="100"/>
          <a:sy n="106" d="100"/>
        </p:scale>
        <p:origin x="16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Klepnutím lze upravit styly předlohy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Třetí úroveň</a:t>
            </a:r>
          </a:p>
          <a:p>
            <a:pPr lvl="3"/>
            <a:r>
              <a:rPr lang="sk-SK" noProof="0" smtClean="0"/>
              <a:t>Čtvrtá úroveň</a:t>
            </a:r>
          </a:p>
          <a:p>
            <a:pPr lvl="4"/>
            <a:r>
              <a:rPr lang="sk-SK" noProof="0" smtClean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F8B8B9-373E-4820-B222-28A62825BF7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5160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350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631A11-F359-4CDA-A4AB-7962329EA665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smtClean="0"/>
          </a:p>
        </p:txBody>
      </p:sp>
    </p:spTree>
    <p:extLst>
      <p:ext uri="{BB962C8B-B14F-4D97-AF65-F5344CB8AC3E}">
        <p14:creationId xmlns:p14="http://schemas.microsoft.com/office/powerpoint/2010/main" val="416154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350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5810FF-B6DE-4FF1-957E-DB696F905532}" type="slidenum">
              <a:rPr lang="sk-SK" smtClean="0"/>
              <a:pPr/>
              <a:t>3</a:t>
            </a:fld>
            <a:endParaRPr lang="sk-SK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smtClean="0"/>
          </a:p>
        </p:txBody>
      </p:sp>
    </p:spTree>
    <p:extLst>
      <p:ext uri="{BB962C8B-B14F-4D97-AF65-F5344CB8AC3E}">
        <p14:creationId xmlns:p14="http://schemas.microsoft.com/office/powerpoint/2010/main" val="118533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350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B94254-B4F2-47FF-BECB-2FB6529355D6}" type="slidenum">
              <a:rPr lang="sk-SK" smtClean="0"/>
              <a:pPr/>
              <a:t>5</a:t>
            </a:fld>
            <a:endParaRPr lang="sk-SK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smtClean="0"/>
          </a:p>
        </p:txBody>
      </p:sp>
    </p:spTree>
    <p:extLst>
      <p:ext uri="{BB962C8B-B14F-4D97-AF65-F5344CB8AC3E}">
        <p14:creationId xmlns:p14="http://schemas.microsoft.com/office/powerpoint/2010/main" val="3347911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350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B94254-B4F2-47FF-BECB-2FB6529355D6}" type="slidenum">
              <a:rPr lang="sk-SK" smtClean="0"/>
              <a:pPr/>
              <a:t>7</a:t>
            </a:fld>
            <a:endParaRPr lang="sk-SK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smtClean="0"/>
          </a:p>
        </p:txBody>
      </p:sp>
    </p:spTree>
    <p:extLst>
      <p:ext uri="{BB962C8B-B14F-4D97-AF65-F5344CB8AC3E}">
        <p14:creationId xmlns:p14="http://schemas.microsoft.com/office/powerpoint/2010/main" val="126640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sk-SK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sk-SK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sk-SK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sk-SK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sk-SK" smtClean="0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sk-SK" smtClean="0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sk-SK" smtClean="0"/>
            </a:p>
          </p:txBody>
        </p:sp>
      </p:grpSp>
      <p:sp>
        <p:nvSpPr>
          <p:cNvPr id="3175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sk-SK" noProof="0" smtClean="0"/>
              <a:t>Klepnutím lze upravit styl předlohy nadpisů.</a:t>
            </a:r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sk-SK" noProof="0" smtClean="0"/>
              <a:t>Klepnutím lze upravit styl předlohy podnadpisů.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AABF9-09E4-42E0-A9FC-A51C5F59700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715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88689-F2D3-4791-9861-04F7987AEAA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980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9751D-ED5D-4DED-A175-33080202AA7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911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EDC6D-205F-44C9-A951-E2F5E5A102F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4663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35FF-690C-4EC3-AC52-EE4C2C84081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354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9B67-28B5-4D02-8E3D-E969FABCA84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822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8A5DC-202D-4172-AC31-182D716822B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828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4A32F-6355-45BE-98D0-9982603E476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470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4390D-EBA7-44DC-AB7D-31B8DDAC1EA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0744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0F604-A195-42A1-BB46-73DF4AB2634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741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74E3D-AA20-4473-9BA9-DEA72259FD6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388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07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sk-SK"/>
            </a:p>
          </p:txBody>
        </p:sp>
        <p:sp>
          <p:nvSpPr>
            <p:cNvPr id="307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sk-SK"/>
            </a:p>
          </p:txBody>
        </p:sp>
        <p:sp>
          <p:nvSpPr>
            <p:cNvPr id="307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sk-SK"/>
            </a:p>
          </p:txBody>
        </p:sp>
        <p:sp>
          <p:nvSpPr>
            <p:cNvPr id="307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sk-SK"/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sk-SK" smtClean="0"/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sk-SK" smtClean="0"/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sk-SK" smtClean="0"/>
            </a:p>
          </p:txBody>
        </p:sp>
      </p:grpSp>
      <p:sp>
        <p:nvSpPr>
          <p:cNvPr id="307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 předlohy nadpisů.</a:t>
            </a:r>
          </a:p>
        </p:txBody>
      </p:sp>
      <p:sp>
        <p:nvSpPr>
          <p:cNvPr id="307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styly předlohy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Třetí úroveň</a:t>
            </a:r>
          </a:p>
          <a:p>
            <a:pPr lvl="3"/>
            <a:r>
              <a:rPr lang="sk-SK" smtClean="0"/>
              <a:t>Čtvrtá úroveň</a:t>
            </a:r>
          </a:p>
          <a:p>
            <a:pPr lvl="4"/>
            <a:r>
              <a:rPr lang="sk-SK" smtClean="0"/>
              <a:t>Pátá úroveň</a:t>
            </a:r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07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568C3952-88CD-45F1-84B6-F280DF91E24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8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l"/>
        <a:defRPr sz="3200" kern="1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l"/>
        <a:defRPr sz="2400" kern="1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smtClean="0"/>
              <a:t>Priestorové analýzy v GIS s využitím DTM pre GRASS 7.2.1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2566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dirty="0" smtClean="0"/>
              <a:t>Cvičenie č. 4</a:t>
            </a:r>
          </a:p>
          <a:p>
            <a:pPr eaLnBrk="1" hangingPunct="1">
              <a:lnSpc>
                <a:spcPct val="90000"/>
              </a:lnSpc>
              <a:defRPr/>
            </a:pPr>
            <a:endParaRPr lang="sk-SK" dirty="0" smtClean="0"/>
          </a:p>
          <a:p>
            <a:pPr eaLnBrk="1" hangingPunct="1">
              <a:lnSpc>
                <a:spcPct val="90000"/>
              </a:lnSpc>
              <a:defRPr/>
            </a:pPr>
            <a:endParaRPr lang="sk-SK" dirty="0" smtClean="0"/>
          </a:p>
          <a:p>
            <a:pPr algn="r" eaLnBrk="1" hangingPunct="1">
              <a:lnSpc>
                <a:spcPct val="90000"/>
              </a:lnSpc>
              <a:defRPr/>
            </a:pPr>
            <a:endParaRPr lang="sk-SK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 dirty="0" smtClean="0"/>
              <a:t>Mgr. Vladimír Pelech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- TCI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sk-SK" dirty="0" err="1" smtClean="0"/>
              <a:t>Threshold</a:t>
            </a:r>
            <a:r>
              <a:rPr lang="sk-SK" dirty="0" smtClean="0"/>
              <a:t> = 40000</a:t>
            </a:r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sk-SK" dirty="0" err="1" smtClean="0"/>
              <a:t>Threshold</a:t>
            </a:r>
            <a:r>
              <a:rPr lang="sk-SK" dirty="0" smtClean="0"/>
              <a:t> = 40000</a:t>
            </a:r>
          </a:p>
          <a:p>
            <a:pPr algn="ctr"/>
            <a:r>
              <a:rPr lang="sk-SK" dirty="0" smtClean="0"/>
              <a:t>S depresiou na juhu</a:t>
            </a:r>
          </a:p>
        </p:txBody>
      </p:sp>
      <p:pic>
        <p:nvPicPr>
          <p:cNvPr id="10" name="Zástupný symbol obsahu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961684"/>
            <a:ext cx="3868737" cy="2771369"/>
          </a:xfrm>
        </p:spPr>
      </p:pic>
      <p:pic>
        <p:nvPicPr>
          <p:cNvPr id="9" name="Zástupný symbol obsahu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954861"/>
            <a:ext cx="3887788" cy="2785016"/>
          </a:xfrm>
        </p:spPr>
      </p:pic>
      <p:sp>
        <p:nvSpPr>
          <p:cNvPr id="11" name="Ovál 10"/>
          <p:cNvSpPr/>
          <p:nvPr/>
        </p:nvSpPr>
        <p:spPr>
          <a:xfrm>
            <a:off x="6012160" y="5157192"/>
            <a:ext cx="216024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144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Modul </a:t>
            </a:r>
            <a:r>
              <a:rPr lang="sk-SK" dirty="0" err="1" smtClean="0"/>
              <a:t>r.watershed</a:t>
            </a:r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sk-SK" sz="2000" dirty="0"/>
                  <a:t>SPI – stream </a:t>
                </a:r>
                <a:r>
                  <a:rPr lang="sk-SK" sz="2000" dirty="0" err="1"/>
                  <a:t>power</a:t>
                </a:r>
                <a:r>
                  <a:rPr lang="sk-SK" sz="2000" dirty="0"/>
                  <a:t> index – počíta silu tečúcej vody v každom bode povodia a počíta sa ako </a:t>
                </a:r>
                <a14:m>
                  <m:oMath xmlns:m="http://schemas.openxmlformats.org/officeDocument/2006/math">
                    <m:r>
                      <a:rPr lang="sk-SK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sk-SK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sk-S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sk-S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sk-SK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sk-SK" sz="2000" dirty="0"/>
                  <a:t> kde </a:t>
                </a:r>
                <a:r>
                  <a:rPr lang="el-GR" sz="2000" dirty="0"/>
                  <a:t>α</a:t>
                </a:r>
                <a:r>
                  <a:rPr lang="sk-SK" sz="2000" dirty="0"/>
                  <a:t> a </a:t>
                </a:r>
                <a:r>
                  <a:rPr lang="el-GR" sz="2000" dirty="0"/>
                  <a:t>β</a:t>
                </a:r>
                <a:r>
                  <a:rPr lang="sk-SK" sz="2000" dirty="0"/>
                  <a:t> boli vysvetlené </a:t>
                </a:r>
                <a:r>
                  <a:rPr lang="sk-SK" sz="2000" dirty="0" smtClean="0"/>
                  <a:t>pri TCI. Najvyššie hodnoty dosahuje v </a:t>
                </a:r>
                <a:r>
                  <a:rPr lang="sk-SK" sz="2000" dirty="0" err="1" smtClean="0"/>
                  <a:t>údolniciach</a:t>
                </a:r>
                <a:r>
                  <a:rPr lang="sk-SK" sz="2000" dirty="0" smtClean="0"/>
                  <a:t>, kde sa zbieha voda z veľkej časti územia a súčasne je tam prudký sklon. Môže obsahovať aj záporné hodnoty v bunkách, kde sa predpokladá odtok mimo územia </a:t>
                </a:r>
                <a:r>
                  <a:rPr lang="sk-SK" sz="2000" dirty="0" smtClean="0"/>
                  <a:t>aktuálne nastaveného </a:t>
                </a:r>
                <a:r>
                  <a:rPr lang="sk-SK" sz="2000" dirty="0" smtClean="0"/>
                  <a:t>regiónu. Opäť je výstup ovplyvnený depresiami, ale nie </a:t>
                </a:r>
                <a:r>
                  <a:rPr lang="sk-SK" sz="2000" dirty="0" err="1" smtClean="0"/>
                  <a:t>thresholdom</a:t>
                </a:r>
                <a:r>
                  <a:rPr lang="sk-SK" sz="2000" dirty="0" smtClean="0"/>
                  <a:t> a bariérami.</a:t>
                </a:r>
                <a:endParaRPr lang="sk-SK" sz="2000" dirty="0"/>
              </a:p>
              <a:p>
                <a:r>
                  <a:rPr lang="sk-SK" sz="2000" dirty="0" smtClean="0"/>
                  <a:t>Smer odvodnenia – </a:t>
                </a:r>
                <a:r>
                  <a:rPr lang="sk-SK" sz="2000" dirty="0" err="1" smtClean="0"/>
                  <a:t>drainage</a:t>
                </a:r>
                <a:r>
                  <a:rPr lang="sk-SK" sz="2000" dirty="0" smtClean="0"/>
                  <a:t> – </a:t>
                </a:r>
                <a:r>
                  <a:rPr lang="sk-SK" sz="2000" dirty="0" smtClean="0"/>
                  <a:t>určuje orientáciu odtoku z územia pre 8 smerov proti </a:t>
                </a:r>
                <a:r>
                  <a:rPr lang="sk-SK" sz="2000" dirty="0" smtClean="0"/>
                  <a:t>smeru hodinových ručičiek od východu (1), môže obsahovať aj záporné hodnoty v miestach odtoku mimo aktuálne nastaveného regiónu.</a:t>
                </a:r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6" t="-808" r="-140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1164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– SPI, </a:t>
            </a:r>
            <a:r>
              <a:rPr lang="sk-SK" dirty="0" err="1" smtClean="0"/>
              <a:t>threshold</a:t>
            </a:r>
            <a:r>
              <a:rPr lang="sk-SK" dirty="0" smtClean="0"/>
              <a:t> 40000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sk-SK" dirty="0" smtClean="0"/>
              <a:t>Celý rozsah</a:t>
            </a:r>
            <a:endParaRPr lang="sk-SK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961684"/>
            <a:ext cx="3868737" cy="2771369"/>
          </a:xfrm>
        </p:spPr>
      </p:pic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sk-SK" dirty="0" smtClean="0"/>
              <a:t>Rozsah 0-3000</a:t>
            </a:r>
            <a:endParaRPr lang="sk-SK" dirty="0"/>
          </a:p>
        </p:txBody>
      </p:sp>
      <p:pic>
        <p:nvPicPr>
          <p:cNvPr id="3" name="Zástupný symbol obsahu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954861"/>
            <a:ext cx="3887788" cy="2785016"/>
          </a:xfrm>
        </p:spPr>
      </p:pic>
    </p:spTree>
    <p:extLst>
      <p:ext uri="{BB962C8B-B14F-4D97-AF65-F5344CB8AC3E}">
        <p14:creationId xmlns:p14="http://schemas.microsoft.com/office/powerpoint/2010/main" val="202801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– Smer odtoku </a:t>
            </a:r>
            <a:r>
              <a:rPr lang="sk-SK" dirty="0" err="1" smtClean="0"/>
              <a:t>threshold</a:t>
            </a:r>
            <a:r>
              <a:rPr lang="sk-SK" dirty="0" smtClean="0"/>
              <a:t> 40000</a:t>
            </a:r>
            <a:endParaRPr lang="sk-SK" dirty="0"/>
          </a:p>
        </p:txBody>
      </p:sp>
      <p:pic>
        <p:nvPicPr>
          <p:cNvPr id="12" name="Zástupný symbol obsahu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31" y="1600200"/>
            <a:ext cx="6324738" cy="4530725"/>
          </a:xfrm>
        </p:spPr>
      </p:pic>
    </p:spTree>
    <p:extLst>
      <p:ext uri="{BB962C8B-B14F-4D97-AF65-F5344CB8AC3E}">
        <p14:creationId xmlns:p14="http://schemas.microsoft.com/office/powerpoint/2010/main" val="339834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Modul </a:t>
            </a:r>
            <a:r>
              <a:rPr lang="sk-SK" dirty="0" err="1" smtClean="0"/>
              <a:t>r.watershed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 smtClean="0"/>
              <a:t>Povodia – </a:t>
            </a:r>
            <a:r>
              <a:rPr lang="sk-SK" sz="2000" dirty="0" err="1" smtClean="0"/>
              <a:t>basin</a:t>
            </a:r>
            <a:r>
              <a:rPr lang="sk-SK" sz="2000" dirty="0" smtClean="0"/>
              <a:t> - je </a:t>
            </a:r>
            <a:r>
              <a:rPr lang="sk-SK" sz="2000" dirty="0" smtClean="0"/>
              <a:t>možné vytvoriť dva typy povodí, </a:t>
            </a:r>
            <a:r>
              <a:rPr lang="sk-SK" sz="2000" dirty="0" err="1" smtClean="0"/>
              <a:t>interior</a:t>
            </a:r>
            <a:r>
              <a:rPr lang="sk-SK" sz="2000" dirty="0" smtClean="0"/>
              <a:t> a </a:t>
            </a:r>
            <a:r>
              <a:rPr lang="sk-SK" sz="2000" dirty="0" err="1" smtClean="0"/>
              <a:t>exterior</a:t>
            </a:r>
            <a:r>
              <a:rPr lang="sk-SK" sz="2000" dirty="0" smtClean="0"/>
              <a:t>. Veľkosť parametra </a:t>
            </a:r>
            <a:r>
              <a:rPr lang="sk-SK" sz="2000" dirty="0" err="1" smtClean="0"/>
              <a:t>threshold</a:t>
            </a:r>
            <a:r>
              <a:rPr lang="sk-SK" sz="2000" dirty="0" smtClean="0"/>
              <a:t> je podstatná práve pre tento výstup a typ povodia </a:t>
            </a:r>
            <a:r>
              <a:rPr lang="sk-SK" sz="2000" dirty="0" err="1" smtClean="0"/>
              <a:t>exterior</a:t>
            </a:r>
            <a:r>
              <a:rPr lang="sk-SK" sz="2000" dirty="0" smtClean="0"/>
              <a:t>. Zvolený </a:t>
            </a:r>
            <a:r>
              <a:rPr lang="sk-SK" sz="2000" dirty="0" err="1" smtClean="0"/>
              <a:t>threshold</a:t>
            </a:r>
            <a:r>
              <a:rPr lang="sk-SK" sz="2000" dirty="0" smtClean="0"/>
              <a:t> však môže predstavovať problém pre územia blízko hrán, keďže nemusia dosahovať zvolenú veľkosť. Je však možné, že vzniknú aj menšie povodia, budú však typu </a:t>
            </a:r>
            <a:r>
              <a:rPr lang="sk-SK" sz="2000" dirty="0" err="1" smtClean="0"/>
              <a:t>interior</a:t>
            </a:r>
            <a:r>
              <a:rPr lang="sk-SK" sz="2000" dirty="0" smtClean="0"/>
              <a:t>. Každé z povodí, bude mať priradený jedinečný identifikátor. Príliš malá hodnota </a:t>
            </a:r>
            <a:r>
              <a:rPr lang="sk-SK" sz="2000" dirty="0" err="1" smtClean="0"/>
              <a:t>thresholdu</a:t>
            </a:r>
            <a:r>
              <a:rPr lang="sk-SK" sz="2000" dirty="0" smtClean="0"/>
              <a:t> môže výrazne predĺžiť výpočtový čas.</a:t>
            </a:r>
          </a:p>
          <a:p>
            <a:r>
              <a:rPr lang="sk-SK" sz="2000" dirty="0" err="1" smtClean="0"/>
              <a:t>Polpovodia</a:t>
            </a:r>
            <a:r>
              <a:rPr lang="sk-SK" sz="2000" dirty="0" smtClean="0"/>
              <a:t> </a:t>
            </a:r>
            <a:r>
              <a:rPr lang="sk-SK" sz="2000" dirty="0"/>
              <a:t>– </a:t>
            </a:r>
            <a:r>
              <a:rPr lang="sk-SK" sz="2000" dirty="0" err="1" smtClean="0"/>
              <a:t>half_basin</a:t>
            </a:r>
            <a:r>
              <a:rPr lang="sk-SK" sz="2000" dirty="0" smtClean="0"/>
              <a:t> - rozdelí </a:t>
            </a:r>
            <a:r>
              <a:rPr lang="sk-SK" sz="2000" dirty="0" smtClean="0"/>
              <a:t>povodie na pravú a ľavú stranu z pohľadu proti smeru toku. Ľavá strana má rovnakú hodnotu, ako celé povodie a pravá strana má hodnotu menšiu o 1.</a:t>
            </a:r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027359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- povodia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sk-SK" dirty="0" err="1" smtClean="0"/>
              <a:t>Threshold</a:t>
            </a:r>
            <a:r>
              <a:rPr lang="sk-SK" dirty="0" smtClean="0"/>
              <a:t> = 20000</a:t>
            </a:r>
            <a:endParaRPr lang="sk-SK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sk-SK" dirty="0" err="1" smtClean="0"/>
              <a:t>Threshold</a:t>
            </a:r>
            <a:r>
              <a:rPr lang="sk-SK" dirty="0" smtClean="0"/>
              <a:t> = 40000</a:t>
            </a:r>
            <a:endParaRPr lang="sk-SK" dirty="0"/>
          </a:p>
        </p:txBody>
      </p:sp>
      <p:pic>
        <p:nvPicPr>
          <p:cNvPr id="12" name="Zástupný symbol obsahu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954861"/>
            <a:ext cx="3887788" cy="2785016"/>
          </a:xfrm>
        </p:spPr>
      </p:pic>
      <p:pic>
        <p:nvPicPr>
          <p:cNvPr id="13" name="Zástupný symbol obsahu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961684"/>
            <a:ext cx="3868737" cy="2771369"/>
          </a:xfrm>
        </p:spPr>
      </p:pic>
    </p:spTree>
    <p:extLst>
      <p:ext uri="{BB962C8B-B14F-4D97-AF65-F5344CB8AC3E}">
        <p14:creationId xmlns:p14="http://schemas.microsoft.com/office/powerpoint/2010/main" val="93794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– povodia</a:t>
            </a:r>
            <a:br>
              <a:rPr lang="sk-SK" dirty="0" smtClean="0"/>
            </a:br>
            <a:r>
              <a:rPr lang="sk-SK" dirty="0" err="1" smtClean="0"/>
              <a:t>threshold</a:t>
            </a:r>
            <a:r>
              <a:rPr lang="sk-SK" dirty="0" smtClean="0"/>
              <a:t> 20000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sk-SK" dirty="0" smtClean="0"/>
              <a:t>Bez depresie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sk-SK" dirty="0" smtClean="0"/>
              <a:t>S depresiou</a:t>
            </a:r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954861"/>
            <a:ext cx="3887788" cy="2785016"/>
          </a:xfrm>
        </p:spPr>
      </p:pic>
      <p:sp>
        <p:nvSpPr>
          <p:cNvPr id="8" name="Ovál 7"/>
          <p:cNvSpPr/>
          <p:nvPr/>
        </p:nvSpPr>
        <p:spPr>
          <a:xfrm>
            <a:off x="5868144" y="4869160"/>
            <a:ext cx="6480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Zástupný symbol obsahu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961684"/>
            <a:ext cx="3868737" cy="2771369"/>
          </a:xfrm>
        </p:spPr>
      </p:pic>
    </p:spTree>
    <p:extLst>
      <p:ext uri="{BB962C8B-B14F-4D97-AF65-F5344CB8AC3E}">
        <p14:creationId xmlns:p14="http://schemas.microsoft.com/office/powerpoint/2010/main" val="3324496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- povodia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sk-SK" dirty="0" smtClean="0"/>
              <a:t>Povodia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sk-SK" dirty="0" err="1" smtClean="0"/>
              <a:t>Polpovodia</a:t>
            </a:r>
            <a:endParaRPr lang="sk-SK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954861"/>
            <a:ext cx="3887788" cy="2785016"/>
          </a:xfrm>
        </p:spPr>
      </p:pic>
      <p:pic>
        <p:nvPicPr>
          <p:cNvPr id="7" name="Zástupný symbol obsahu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961684"/>
            <a:ext cx="3868737" cy="2771369"/>
          </a:xfrm>
        </p:spPr>
      </p:pic>
    </p:spTree>
    <p:extLst>
      <p:ext uri="{BB962C8B-B14F-4D97-AF65-F5344CB8AC3E}">
        <p14:creationId xmlns:p14="http://schemas.microsoft.com/office/powerpoint/2010/main" val="3187295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– povodia (vektor)</a:t>
            </a:r>
            <a:endParaRPr lang="sk-SK" dirty="0"/>
          </a:p>
        </p:txBody>
      </p:sp>
      <p:pic>
        <p:nvPicPr>
          <p:cNvPr id="9" name="Zástupný symbol obsah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31" y="1600200"/>
            <a:ext cx="6324738" cy="4530725"/>
          </a:xfrm>
        </p:spPr>
      </p:pic>
    </p:spTree>
    <p:extLst>
      <p:ext uri="{BB962C8B-B14F-4D97-AF65-F5344CB8AC3E}">
        <p14:creationId xmlns:p14="http://schemas.microsoft.com/office/powerpoint/2010/main" val="2094989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Modul </a:t>
            </a:r>
            <a:r>
              <a:rPr lang="sk-SK" dirty="0" err="1" smtClean="0"/>
              <a:t>r.watershed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/>
              <a:t>T</a:t>
            </a:r>
            <a:r>
              <a:rPr lang="sk-SK" sz="2000" dirty="0" smtClean="0"/>
              <a:t>oky – stream – rastrová vrstva, každé povodie obsahuje práve jeden tok, jeho id je zhodné s id povodia. Túto vrstvu je možné previesť na vektor, kvôli lepšej prehľadnosti. Vplýva na ňu vrstva bariér aj depresií. Toky v depresiách končia.</a:t>
            </a:r>
          </a:p>
          <a:p>
            <a:r>
              <a:rPr lang="sk-SK" sz="2000" dirty="0" smtClean="0"/>
              <a:t>Dĺžka sklonu – </a:t>
            </a:r>
            <a:r>
              <a:rPr lang="sk-SK" sz="2000" dirty="0" err="1" smtClean="0"/>
              <a:t>length_slope</a:t>
            </a:r>
            <a:r>
              <a:rPr lang="sk-SK" sz="2000" dirty="0" smtClean="0"/>
              <a:t> – rastrová vrstva, určuje faktor LS rovnice RUSLE. Počíta dĺžku svahu a jeho strmosť. Má tu vplyv parameter </a:t>
            </a:r>
            <a:r>
              <a:rPr lang="sk-SK" sz="2000" dirty="0" err="1"/>
              <a:t>t</a:t>
            </a:r>
            <a:r>
              <a:rPr lang="sk-SK" sz="2000" dirty="0" err="1" smtClean="0"/>
              <a:t>hreshold</a:t>
            </a:r>
            <a:r>
              <a:rPr lang="sk-SK" sz="2000" dirty="0" smtClean="0"/>
              <a:t>, vrstva depresií (skracuje dĺžku svahu) aj vrstva bariér (hodnoty budú blízke nule). </a:t>
            </a:r>
          </a:p>
          <a:p>
            <a:r>
              <a:rPr lang="sk-SK" sz="2000" dirty="0" smtClean="0"/>
              <a:t>Strmosť sklonu – </a:t>
            </a:r>
            <a:r>
              <a:rPr lang="sk-SK" sz="2000" dirty="0" err="1" smtClean="0"/>
              <a:t>slope_steepness</a:t>
            </a:r>
            <a:r>
              <a:rPr lang="sk-SK" sz="2000" dirty="0" smtClean="0"/>
              <a:t> – rastrová vrstva, určuje faktor S rovnice RUSLE. Vplyv tu majú rovnaké nastavenia ako pri dĺžke sklonu. </a:t>
            </a:r>
          </a:p>
        </p:txBody>
      </p:sp>
    </p:spTree>
    <p:extLst>
      <p:ext uri="{BB962C8B-B14F-4D97-AF65-F5344CB8AC3E}">
        <p14:creationId xmlns:p14="http://schemas.microsoft.com/office/powerpoint/2010/main" val="69210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dirty="0" smtClean="0"/>
              <a:t>Opakovanie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sz="2400" dirty="0" err="1"/>
              <a:t>Zhladenie</a:t>
            </a:r>
            <a:r>
              <a:rPr lang="sk-SK" sz="2400" dirty="0"/>
              <a:t> terénu – eliminácia lokálnych depresií – ukážka postupu na vzorových dátach. </a:t>
            </a:r>
          </a:p>
          <a:p>
            <a:pPr eaLnBrk="1" hangingPunct="1">
              <a:defRPr/>
            </a:pPr>
            <a:r>
              <a:rPr lang="sk-SK" sz="2400" dirty="0"/>
              <a:t>Výpočet dĺžky spádovej krivky - ukážka postupu na vzorových dátach. </a:t>
            </a:r>
          </a:p>
          <a:p>
            <a:pPr eaLnBrk="1" hangingPunct="1">
              <a:defRPr/>
            </a:pPr>
            <a:r>
              <a:rPr lang="sk-SK" sz="2400" dirty="0"/>
              <a:t>Výpočet hustoty spádových kriviek - ukážka postupu na vzorových dátach.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– toky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sk-SK" dirty="0" err="1" smtClean="0"/>
              <a:t>Threshold</a:t>
            </a:r>
            <a:r>
              <a:rPr lang="sk-SK" dirty="0" smtClean="0"/>
              <a:t> 20000</a:t>
            </a:r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961684"/>
            <a:ext cx="3868737" cy="2771369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sk-SK" dirty="0" err="1"/>
              <a:t>Threshold</a:t>
            </a:r>
            <a:r>
              <a:rPr lang="sk-SK" dirty="0"/>
              <a:t> </a:t>
            </a:r>
            <a:r>
              <a:rPr lang="sk-SK" dirty="0" smtClean="0"/>
              <a:t>10000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954861"/>
            <a:ext cx="3887788" cy="2785016"/>
          </a:xfrm>
        </p:spPr>
      </p:pic>
    </p:spTree>
    <p:extLst>
      <p:ext uri="{BB962C8B-B14F-4D97-AF65-F5344CB8AC3E}">
        <p14:creationId xmlns:p14="http://schemas.microsoft.com/office/powerpoint/2010/main" val="1063110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– toky</a:t>
            </a:r>
            <a:br>
              <a:rPr lang="sk-SK" dirty="0" smtClean="0"/>
            </a:br>
            <a:r>
              <a:rPr lang="sk-SK" dirty="0" err="1" smtClean="0"/>
              <a:t>threshold</a:t>
            </a:r>
            <a:r>
              <a:rPr lang="sk-SK" dirty="0" smtClean="0"/>
              <a:t> 20000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sk-SK" dirty="0" smtClean="0"/>
              <a:t>Bez depresie</a:t>
            </a:r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961684"/>
            <a:ext cx="3868737" cy="2771369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sk-SK" dirty="0"/>
              <a:t>S</a:t>
            </a:r>
            <a:r>
              <a:rPr lang="sk-SK" dirty="0" smtClean="0"/>
              <a:t> depresiou</a:t>
            </a:r>
            <a:endParaRPr lang="sk-SK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954861"/>
            <a:ext cx="3887788" cy="2785016"/>
          </a:xfrm>
        </p:spPr>
      </p:pic>
      <p:sp>
        <p:nvSpPr>
          <p:cNvPr id="9" name="Ovál 8"/>
          <p:cNvSpPr/>
          <p:nvPr/>
        </p:nvSpPr>
        <p:spPr>
          <a:xfrm>
            <a:off x="5868144" y="486916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2035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– povodia a toky </a:t>
            </a:r>
            <a:br>
              <a:rPr lang="sk-SK" dirty="0" smtClean="0"/>
            </a:br>
            <a:r>
              <a:rPr lang="sk-SK" dirty="0" err="1" smtClean="0"/>
              <a:t>threshold</a:t>
            </a:r>
            <a:r>
              <a:rPr lang="sk-SK" dirty="0" smtClean="0"/>
              <a:t> 20000</a:t>
            </a:r>
            <a:endParaRPr lang="sk-SK" dirty="0"/>
          </a:p>
        </p:txBody>
      </p:sp>
      <p:pic>
        <p:nvPicPr>
          <p:cNvPr id="11" name="Zástupný symbol obsahu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31" y="1600200"/>
            <a:ext cx="6324738" cy="4530725"/>
          </a:xfrm>
        </p:spPr>
      </p:pic>
    </p:spTree>
    <p:extLst>
      <p:ext uri="{BB962C8B-B14F-4D97-AF65-F5344CB8AC3E}">
        <p14:creationId xmlns:p14="http://schemas.microsoft.com/office/powerpoint/2010/main" val="3771270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– dĺžka sklonu</a:t>
            </a:r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31" y="1600200"/>
            <a:ext cx="6324738" cy="4530725"/>
          </a:xfrm>
        </p:spPr>
      </p:pic>
    </p:spTree>
    <p:extLst>
      <p:ext uri="{BB962C8B-B14F-4D97-AF65-F5344CB8AC3E}">
        <p14:creationId xmlns:p14="http://schemas.microsoft.com/office/powerpoint/2010/main" val="3657270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– strmosť sklonu</a:t>
            </a:r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31" y="1600200"/>
            <a:ext cx="6324738" cy="4530725"/>
          </a:xfrm>
        </p:spPr>
      </p:pic>
    </p:spTree>
    <p:extLst>
      <p:ext uri="{BB962C8B-B14F-4D97-AF65-F5344CB8AC3E}">
        <p14:creationId xmlns:p14="http://schemas.microsoft.com/office/powerpoint/2010/main" val="503009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Modul </a:t>
            </a:r>
            <a:r>
              <a:rPr lang="sk-SK" dirty="0" err="1" smtClean="0"/>
              <a:t>r.watershed</a:t>
            </a:r>
            <a:r>
              <a:rPr lang="sk-SK" dirty="0" smtClean="0"/>
              <a:t> - parametre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 smtClean="0"/>
              <a:t>s – umožňuje zapnutie SDF, MDF je default</a:t>
            </a:r>
          </a:p>
          <a:p>
            <a:r>
              <a:rPr lang="sk-SK" sz="2000" dirty="0" smtClean="0"/>
              <a:t>4 – umožňuje tok iba do buniek, ktoré majú spoločnú hranu</a:t>
            </a:r>
          </a:p>
          <a:p>
            <a:r>
              <a:rPr lang="sk-SK" sz="2000" dirty="0"/>
              <a:t>m</a:t>
            </a:r>
            <a:r>
              <a:rPr lang="sk-SK" sz="2000" dirty="0" smtClean="0"/>
              <a:t> – pri </a:t>
            </a:r>
            <a:r>
              <a:rPr lang="sk-SK" sz="2000" dirty="0" smtClean="0"/>
              <a:t>veľkých </a:t>
            </a:r>
            <a:r>
              <a:rPr lang="sk-SK" sz="2000" dirty="0" smtClean="0"/>
              <a:t>územiach a nedostatočnej veľkosti </a:t>
            </a:r>
            <a:r>
              <a:rPr lang="sk-SK" sz="2000" dirty="0"/>
              <a:t>p</a:t>
            </a:r>
            <a:r>
              <a:rPr lang="sk-SK" sz="2000" dirty="0" smtClean="0"/>
              <a:t>amäti RAM, bude výpočet prebiehať na pevnom disku, výpočet bude pomalý</a:t>
            </a:r>
          </a:p>
          <a:p>
            <a:r>
              <a:rPr lang="sk-SK" sz="2000" dirty="0"/>
              <a:t>b</a:t>
            </a:r>
            <a:r>
              <a:rPr lang="sk-SK" sz="2000" dirty="0" smtClean="0"/>
              <a:t> – pri plochých územiach sa bude snažiť </a:t>
            </a:r>
            <a:r>
              <a:rPr lang="sk-SK" sz="2000" dirty="0" smtClean="0"/>
              <a:t>úhľadnejšie upraviť </a:t>
            </a:r>
            <a:r>
              <a:rPr lang="sk-SK" sz="2000" dirty="0" smtClean="0"/>
              <a:t>smer</a:t>
            </a:r>
          </a:p>
          <a:p>
            <a:r>
              <a:rPr lang="sk-SK" sz="2000" dirty="0" smtClean="0"/>
              <a:t>Faktor konvergencie (zbiehavosti) pre MFD – Hodnoty 0 až 10. Default a odporúčaná hodnota je 5. 10 je najviac zbiehavá, 0 je rozbiehavá.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169724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Modul </a:t>
            </a:r>
            <a:r>
              <a:rPr lang="sk-SK" dirty="0" err="1" smtClean="0"/>
              <a:t>r.viewshed</a:t>
            </a:r>
            <a:r>
              <a:rPr lang="sk-SK" dirty="0" smtClean="0"/>
              <a:t> (</a:t>
            </a:r>
            <a:r>
              <a:rPr lang="sk-SK" dirty="0" err="1" smtClean="0"/>
              <a:t>r.los</a:t>
            </a:r>
            <a:r>
              <a:rPr lang="sk-SK" dirty="0" smtClean="0"/>
              <a:t>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 smtClean="0"/>
              <a:t>Počíta viditeľnosť územia z daného bodu.</a:t>
            </a:r>
          </a:p>
          <a:p>
            <a:r>
              <a:rPr lang="sk-SK" sz="2000" dirty="0" smtClean="0"/>
              <a:t>Daný bod je možné zvoliť v mapovom poli alebo sú jeho súradnice uložené v podobe bodu vo vektorovej vrstve.</a:t>
            </a:r>
          </a:p>
          <a:p>
            <a:r>
              <a:rPr lang="sk-SK" sz="2000" dirty="0" smtClean="0"/>
              <a:t>Na jeho spustenie sú potrebné 3 parametre:</a:t>
            </a:r>
          </a:p>
          <a:p>
            <a:pPr lvl="1"/>
            <a:r>
              <a:rPr lang="sk-SK" sz="1600" dirty="0" smtClean="0"/>
              <a:t>Výškový model</a:t>
            </a:r>
          </a:p>
          <a:p>
            <a:pPr lvl="1"/>
            <a:r>
              <a:rPr lang="sk-SK" sz="1600" dirty="0" smtClean="0"/>
              <a:t>Súradnice bodu</a:t>
            </a:r>
          </a:p>
          <a:p>
            <a:pPr lvl="1"/>
            <a:r>
              <a:rPr lang="sk-SK" sz="1600" dirty="0" smtClean="0"/>
              <a:t>Názov výstupnej rastrovej vrstvy</a:t>
            </a:r>
          </a:p>
          <a:p>
            <a:r>
              <a:rPr lang="sk-SK" sz="2000" dirty="0" smtClean="0"/>
              <a:t>Výstup môže byť v troch formátoch (prepína sa v záložke </a:t>
            </a:r>
            <a:r>
              <a:rPr lang="sk-SK" sz="2000" i="1" dirty="0" smtClean="0"/>
              <a:t>Output </a:t>
            </a:r>
            <a:r>
              <a:rPr lang="sk-SK" sz="2000" i="1" dirty="0" err="1" smtClean="0"/>
              <a:t>format</a:t>
            </a:r>
            <a:r>
              <a:rPr lang="sk-SK" sz="2000" dirty="0" smtClean="0"/>
              <a:t>):</a:t>
            </a:r>
          </a:p>
          <a:p>
            <a:pPr lvl="1"/>
            <a:r>
              <a:rPr lang="sk-SK" sz="1600" dirty="0" smtClean="0"/>
              <a:t>Hodnoty 0 – 180 reprezentujú uhol, pod ktorým je danú bunku vidieť zo zvoleného bodu. 0 je priamo pod zvoleným bodom, 90 je v horizontálnej rovine so zvoleným bodom a 180 je priamo nad zvoleným bodom (default)</a:t>
            </a:r>
          </a:p>
          <a:p>
            <a:pPr lvl="1"/>
            <a:r>
              <a:rPr lang="sk-SK" sz="1600" dirty="0" smtClean="0"/>
              <a:t>Hodnota 0 pre neviditeľné a 1 pre </a:t>
            </a:r>
            <a:r>
              <a:rPr lang="sk-SK" sz="1600" dirty="0" smtClean="0"/>
              <a:t>viditeľné bunky, </a:t>
            </a:r>
            <a:r>
              <a:rPr lang="sk-SK" sz="1600" dirty="0"/>
              <a:t>p</a:t>
            </a:r>
            <a:r>
              <a:rPr lang="sk-SK" sz="1600" dirty="0" smtClean="0"/>
              <a:t>arameter (b)</a:t>
            </a:r>
          </a:p>
          <a:p>
            <a:pPr lvl="1"/>
            <a:r>
              <a:rPr lang="sk-SK" sz="1600" dirty="0" smtClean="0"/>
              <a:t>No </a:t>
            </a:r>
            <a:r>
              <a:rPr lang="sk-SK" sz="1600" dirty="0" err="1" smtClean="0"/>
              <a:t>data</a:t>
            </a:r>
            <a:r>
              <a:rPr lang="sk-SK" sz="1600" dirty="0" smtClean="0"/>
              <a:t> pre neviditeľné hodnoty a hodnoty podľa výška bodu, z ktorého sa pozoruje </a:t>
            </a:r>
            <a:r>
              <a:rPr lang="sk-SK" sz="1600" dirty="0" smtClean="0"/>
              <a:t>mínus výška </a:t>
            </a:r>
            <a:r>
              <a:rPr lang="sk-SK" sz="1600" dirty="0" smtClean="0"/>
              <a:t>bodu, ktorý pozorujem.</a:t>
            </a:r>
          </a:p>
          <a:p>
            <a:pPr lvl="1"/>
            <a:endParaRPr lang="sk-SK" sz="1600" dirty="0" smtClean="0"/>
          </a:p>
          <a:p>
            <a:pPr lvl="1"/>
            <a:endParaRPr lang="sk-SK" sz="1600" dirty="0" smtClean="0"/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570656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Modul </a:t>
            </a:r>
            <a:r>
              <a:rPr lang="sk-SK" dirty="0" err="1" smtClean="0"/>
              <a:t>r.viewshed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ďalšie </a:t>
            </a:r>
            <a:r>
              <a:rPr lang="sk-SK" dirty="0" smtClean="0"/>
              <a:t>parametre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 smtClean="0"/>
              <a:t>V záložke </a:t>
            </a:r>
            <a:r>
              <a:rPr lang="sk-SK" sz="2000" i="1" dirty="0" err="1" smtClean="0"/>
              <a:t>Settings</a:t>
            </a:r>
            <a:r>
              <a:rPr lang="sk-SK" sz="2000" i="1" dirty="0" smtClean="0"/>
              <a:t> </a:t>
            </a:r>
            <a:r>
              <a:rPr lang="sk-SK" sz="2000" dirty="0" smtClean="0"/>
              <a:t>je možné nastaviť:</a:t>
            </a:r>
          </a:p>
          <a:p>
            <a:pPr lvl="1"/>
            <a:r>
              <a:rPr lang="sk-SK" sz="1600" dirty="0" smtClean="0"/>
              <a:t>výšku, z ktorej sa pozoruje. Default hodnota je 1,75m, </a:t>
            </a:r>
            <a:r>
              <a:rPr lang="sk-SK" sz="1600" dirty="0" smtClean="0"/>
              <a:t>priemerná </a:t>
            </a:r>
            <a:r>
              <a:rPr lang="sk-SK" sz="1600" dirty="0" smtClean="0"/>
              <a:t>výška človeka.</a:t>
            </a:r>
          </a:p>
          <a:p>
            <a:pPr lvl="1"/>
            <a:r>
              <a:rPr lang="sk-SK" sz="1600" dirty="0" smtClean="0"/>
              <a:t>Výšku o koľko sa má zdvihnúť pozorovaný povrch.</a:t>
            </a:r>
          </a:p>
          <a:p>
            <a:pPr lvl="1"/>
            <a:r>
              <a:rPr lang="sk-SK" sz="1600" dirty="0" smtClean="0"/>
              <a:t>A vzdialenosť, pre ktorú sa viditeľnosť počíta.</a:t>
            </a:r>
          </a:p>
          <a:p>
            <a:r>
              <a:rPr lang="sk-SK" sz="2000" dirty="0" smtClean="0"/>
              <a:t>Do výpočtu je </a:t>
            </a:r>
            <a:r>
              <a:rPr lang="sk-SK" sz="2000" dirty="0" err="1" smtClean="0"/>
              <a:t>možnné</a:t>
            </a:r>
            <a:r>
              <a:rPr lang="sk-SK" sz="2000" dirty="0" smtClean="0"/>
              <a:t> začleniť atmosférický lom pomocou parametra </a:t>
            </a:r>
            <a:r>
              <a:rPr lang="sk-SK" sz="2000" i="1" dirty="0" smtClean="0"/>
              <a:t>r </a:t>
            </a:r>
            <a:r>
              <a:rPr lang="sk-SK" sz="2000" dirty="0" smtClean="0"/>
              <a:t>v záložke </a:t>
            </a:r>
            <a:r>
              <a:rPr lang="sk-SK" sz="2000" i="1" dirty="0" err="1" smtClean="0"/>
              <a:t>Refraction</a:t>
            </a:r>
            <a:r>
              <a:rPr lang="sk-SK" sz="2000" i="1" dirty="0" smtClean="0"/>
              <a:t>, </a:t>
            </a:r>
            <a:r>
              <a:rPr lang="sk-SK" sz="2000" dirty="0" smtClean="0"/>
              <a:t>kde je možné nastaviť aj jeho hodnotu. </a:t>
            </a:r>
          </a:p>
          <a:p>
            <a:r>
              <a:rPr lang="sk-SK" sz="2000" dirty="0" smtClean="0"/>
              <a:t>Pomocou parametra </a:t>
            </a:r>
            <a:r>
              <a:rPr lang="sk-SK" sz="2000" i="1" dirty="0" smtClean="0"/>
              <a:t>c </a:t>
            </a:r>
            <a:r>
              <a:rPr lang="sk-SK" sz="2000" dirty="0" smtClean="0"/>
              <a:t>v záložke</a:t>
            </a:r>
            <a:r>
              <a:rPr lang="sk-SK" sz="2000" i="1" dirty="0" smtClean="0"/>
              <a:t> </a:t>
            </a:r>
            <a:r>
              <a:rPr lang="sk-SK" sz="2000" i="1" dirty="0" err="1" smtClean="0"/>
              <a:t>Optional</a:t>
            </a:r>
            <a:r>
              <a:rPr lang="sk-SK" sz="2000" i="1" dirty="0" smtClean="0"/>
              <a:t> </a:t>
            </a:r>
            <a:r>
              <a:rPr lang="sk-SK" sz="2000" dirty="0" smtClean="0"/>
              <a:t>je možné do výsledku začleniť aj zakrivenie Zeme.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222103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r.viewshed</a:t>
            </a:r>
            <a:r>
              <a:rPr lang="sk-SK" dirty="0" smtClean="0"/>
              <a:t> - výstupy </a:t>
            </a:r>
            <a:endParaRPr lang="sk-SK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sk-SK" dirty="0" smtClean="0"/>
              <a:t>Výstup vo forme uhlov</a:t>
            </a:r>
            <a:endParaRPr lang="sk-SK" dirty="0"/>
          </a:p>
        </p:txBody>
      </p:sp>
      <p:pic>
        <p:nvPicPr>
          <p:cNvPr id="10" name="Zástupný symbol obsahu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961684"/>
            <a:ext cx="3868737" cy="2771369"/>
          </a:xfrm>
        </p:spPr>
      </p:pic>
      <p:sp>
        <p:nvSpPr>
          <p:cNvPr id="8" name="Zástupný symbol textu 7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sk-SK" dirty="0" smtClean="0"/>
              <a:t>Výstup s parametrom b</a:t>
            </a:r>
            <a:endParaRPr lang="sk-SK" dirty="0"/>
          </a:p>
        </p:txBody>
      </p:sp>
      <p:pic>
        <p:nvPicPr>
          <p:cNvPr id="17" name="Zástupný symbol obsahu 1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105070"/>
            <a:ext cx="3887788" cy="2484597"/>
          </a:xfrm>
        </p:spPr>
      </p:pic>
    </p:spTree>
    <p:extLst>
      <p:ext uri="{BB962C8B-B14F-4D97-AF65-F5344CB8AC3E}">
        <p14:creationId xmlns:p14="http://schemas.microsoft.com/office/powerpoint/2010/main" val="2026532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r.viewshed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výstupy parameter e </a:t>
            </a:r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1" y="1600200"/>
            <a:ext cx="7089478" cy="4530725"/>
          </a:xfrm>
        </p:spPr>
      </p:pic>
    </p:spTree>
    <p:extLst>
      <p:ext uri="{BB962C8B-B14F-4D97-AF65-F5344CB8AC3E}">
        <p14:creationId xmlns:p14="http://schemas.microsoft.com/office/powerpoint/2010/main" val="152204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smtClean="0"/>
              <a:t>Obsah cvičenia</a:t>
            </a:r>
          </a:p>
        </p:txBody>
      </p:sp>
      <p:sp>
        <p:nvSpPr>
          <p:cNvPr id="2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282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sk-SK" sz="2400" dirty="0" smtClean="0"/>
              <a:t>Charakteristiky viditeľnosti a príspevkových plôch (</a:t>
            </a:r>
            <a:r>
              <a:rPr lang="sk-SK" sz="2400" dirty="0" err="1" smtClean="0"/>
              <a:t>watershed</a:t>
            </a:r>
            <a:r>
              <a:rPr lang="sk-SK" sz="2400" dirty="0" smtClean="0"/>
              <a:t> a </a:t>
            </a:r>
            <a:r>
              <a:rPr lang="sk-SK" sz="2400" dirty="0" err="1" smtClean="0"/>
              <a:t>viewshed</a:t>
            </a:r>
            <a:r>
              <a:rPr lang="sk-SK" sz="2400" dirty="0" smtClean="0"/>
              <a:t>):</a:t>
            </a:r>
          </a:p>
          <a:p>
            <a:pPr lvl="1" eaLnBrk="1" hangingPunct="1">
              <a:defRPr/>
            </a:pPr>
            <a:r>
              <a:rPr lang="sk-SK" sz="2000" dirty="0" smtClean="0"/>
              <a:t>Vysvetlenie pojmov, jednotiek a interpretácia výsledkov.</a:t>
            </a:r>
            <a:endParaRPr lang="sk-SK" sz="24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sk-SK" sz="2400" dirty="0" smtClean="0"/>
              <a:t>Výpočet príspevkových plôch – ukážka postupu na vzorových dátach.</a:t>
            </a:r>
          </a:p>
          <a:p>
            <a:pPr eaLnBrk="1" hangingPunct="1">
              <a:defRPr/>
            </a:pPr>
            <a:r>
              <a:rPr lang="sk-SK" sz="2400" dirty="0" smtClean="0"/>
              <a:t>Výpočet viditeľnosti – ukážka postupu na vzorových dátach.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r.viewshed</a:t>
            </a:r>
            <a:r>
              <a:rPr lang="sk-SK" dirty="0" smtClean="0"/>
              <a:t> - výstupy </a:t>
            </a:r>
            <a:endParaRPr lang="sk-SK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sk-SK" dirty="0" smtClean="0"/>
              <a:t>Výška pozorovateľa </a:t>
            </a:r>
          </a:p>
          <a:p>
            <a:pPr algn="ctr"/>
            <a:r>
              <a:rPr lang="sk-SK" dirty="0" smtClean="0"/>
              <a:t>1,75 m</a:t>
            </a:r>
            <a:endParaRPr lang="sk-SK" dirty="0"/>
          </a:p>
        </p:txBody>
      </p:sp>
      <p:pic>
        <p:nvPicPr>
          <p:cNvPr id="10" name="Zástupný symbol obsahu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961684"/>
            <a:ext cx="3868737" cy="2771369"/>
          </a:xfrm>
        </p:spPr>
      </p:pic>
      <p:sp>
        <p:nvSpPr>
          <p:cNvPr id="8" name="Zástupný symbol textu 7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sk-SK" dirty="0"/>
              <a:t>Výška pozorovateľa </a:t>
            </a:r>
          </a:p>
          <a:p>
            <a:pPr algn="ctr"/>
            <a:r>
              <a:rPr lang="sk-SK" dirty="0" smtClean="0"/>
              <a:t>10 </a:t>
            </a:r>
            <a:r>
              <a:rPr lang="sk-SK" dirty="0"/>
              <a:t>m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105070"/>
            <a:ext cx="3887788" cy="2484597"/>
          </a:xfrm>
        </p:spPr>
      </p:pic>
    </p:spTree>
    <p:extLst>
      <p:ext uri="{BB962C8B-B14F-4D97-AF65-F5344CB8AC3E}">
        <p14:creationId xmlns:p14="http://schemas.microsoft.com/office/powerpoint/2010/main" val="1803969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sk-SK" sz="2000" dirty="0" smtClean="0"/>
              <a:t>Zdroje obrázkov:</a:t>
            </a:r>
          </a:p>
          <a:p>
            <a:pPr lvl="1">
              <a:defRPr/>
            </a:pPr>
            <a:r>
              <a:rPr lang="sk-SK" sz="1600" dirty="0"/>
              <a:t>https://www.svp.sk/sk/uvodna-stranka/odstepne-zavody/oz-bratislava/sprava-povodia-moravy-malacky</a:t>
            </a:r>
            <a:r>
              <a:rPr lang="sk-SK" sz="1600" dirty="0" smtClean="0"/>
              <a:t>/</a:t>
            </a:r>
          </a:p>
          <a:p>
            <a:pPr lvl="1">
              <a:defRPr/>
            </a:pPr>
            <a:r>
              <a:rPr lang="sk-SK" sz="1600" dirty="0"/>
              <a:t>https://www.dobrodruh.sk/outdoor/spoznajte-naj-rozhladne-vyhliadkove-veze-na-slovensku</a:t>
            </a:r>
            <a:endParaRPr lang="sk-SK" sz="1600" dirty="0" smtClean="0"/>
          </a:p>
          <a:p>
            <a:pPr lvl="1">
              <a:defRPr/>
            </a:pPr>
            <a:endParaRPr lang="sk-SK" sz="1600" dirty="0"/>
          </a:p>
          <a:p>
            <a:pPr>
              <a:defRPr/>
            </a:pPr>
            <a:r>
              <a:rPr lang="sk-SK" sz="2000" dirty="0" smtClean="0"/>
              <a:t>Manuál </a:t>
            </a:r>
            <a:r>
              <a:rPr lang="sk-SK" sz="2000" dirty="0" err="1" smtClean="0"/>
              <a:t>r.watershed</a:t>
            </a:r>
            <a:r>
              <a:rPr lang="sk-SK" sz="2000" dirty="0" smtClean="0"/>
              <a:t> dostupný na: </a:t>
            </a:r>
          </a:p>
          <a:p>
            <a:pPr lvl="1">
              <a:defRPr/>
            </a:pPr>
            <a:r>
              <a:rPr lang="sk-SK" sz="1600" dirty="0"/>
              <a:t>https://</a:t>
            </a:r>
            <a:r>
              <a:rPr lang="sk-SK" sz="1600" dirty="0" smtClean="0"/>
              <a:t>grass.osgeo.org/grass73/manuals/r.watershed.html</a:t>
            </a:r>
          </a:p>
          <a:p>
            <a:pPr>
              <a:defRPr/>
            </a:pPr>
            <a:r>
              <a:rPr lang="sk-SK" sz="2000" dirty="0"/>
              <a:t>Manuál </a:t>
            </a:r>
            <a:r>
              <a:rPr lang="sk-SK" sz="2000" dirty="0" err="1" smtClean="0"/>
              <a:t>r.viewshed</a:t>
            </a:r>
            <a:r>
              <a:rPr lang="sk-SK" sz="2000" dirty="0" smtClean="0"/>
              <a:t> </a:t>
            </a:r>
            <a:r>
              <a:rPr lang="sk-SK" sz="2000" dirty="0"/>
              <a:t>dostupný na: </a:t>
            </a:r>
          </a:p>
          <a:p>
            <a:pPr lvl="1">
              <a:defRPr/>
            </a:pPr>
            <a:r>
              <a:rPr lang="sk-SK" sz="1600" dirty="0"/>
              <a:t>https://</a:t>
            </a:r>
            <a:r>
              <a:rPr lang="sk-SK" sz="1600" dirty="0" smtClean="0"/>
              <a:t>grass.osgeo.org/grass73/manuals/r.viewshed.html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5887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sk-SK" sz="6000" dirty="0" smtClean="0"/>
              <a:t>Otázky</a:t>
            </a:r>
            <a:r>
              <a:rPr lang="sk-SK" sz="7200" dirty="0" smtClean="0"/>
              <a:t>?</a:t>
            </a:r>
            <a:endParaRPr lang="sk-SK" sz="7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sk-SK" dirty="0" smtClean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sk-SK" dirty="0"/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sk-SK" sz="5400" dirty="0" smtClean="0"/>
              <a:t>Ďakujem za pozornosť.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Využitie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 smtClean="0"/>
              <a:t>Poľnohospodárstvo, hydrológia, environmentálne problémy, turistika, rozvoj krajiny.</a:t>
            </a:r>
            <a:endParaRPr lang="sk-SK" sz="2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12150"/>
            <a:ext cx="2952543" cy="382059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54" y="2996952"/>
            <a:ext cx="4724003" cy="23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sk-SK" dirty="0" smtClean="0"/>
              <a:t>Modul </a:t>
            </a:r>
            <a:r>
              <a:rPr lang="sk-SK" dirty="0" err="1" smtClean="0"/>
              <a:t>r.watershed</a:t>
            </a:r>
            <a:endParaRPr lang="sk-SK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k-SK" sz="2000" dirty="0"/>
              <a:t>Slúži </a:t>
            </a:r>
            <a:r>
              <a:rPr lang="sk-SK" sz="2000" dirty="0" smtClean="0"/>
              <a:t>na výpočet hydrologických parametrov a niektorých RUSLE faktorov.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sz="2000" dirty="0" smtClean="0"/>
              <a:t>RUSLE (</a:t>
            </a:r>
            <a:r>
              <a:rPr lang="en-US" sz="2000" dirty="0"/>
              <a:t>Revised Universal Soil Loss Equation</a:t>
            </a:r>
            <a:r>
              <a:rPr lang="sk-SK" sz="2000" dirty="0" smtClean="0"/>
              <a:t>)-revidovaná univerzálna rovnica straty pôdy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sz="2000" dirty="0" smtClean="0"/>
              <a:t>Môže mať viacero vstupov, povinný je však iba jeden, model výšok.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sz="2000" dirty="0" smtClean="0"/>
              <a:t>Ďalšie vstupy môžu byť: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sk-SK" sz="1600" dirty="0" smtClean="0"/>
              <a:t>Raster depresií – všetky nenulové bunky a bunky obsahujúce hodnotu budú považované za depresie.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sk-SK" sz="1600" dirty="0" smtClean="0"/>
              <a:t>Raster príspevkových plôch – určuje, akou hodnotou prispieva konkrétna bunka do povodia, pri jeho vynechaní je default-</a:t>
            </a:r>
            <a:r>
              <a:rPr lang="sk-SK" sz="1600" dirty="0" err="1" smtClean="0"/>
              <a:t>ná</a:t>
            </a:r>
            <a:r>
              <a:rPr lang="sk-SK" sz="1600" dirty="0" smtClean="0"/>
              <a:t> hodnota pre každú bunku rovná 1.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sk-SK" sz="1600" dirty="0" smtClean="0"/>
              <a:t>Raster alebo hodnota narušenej pôdy – zadáva sa buď vrstva narušenej pôdy alebo množstvo narušenej pôdy v %. Bez udania hodnoty alebo vstupnej vrstvy </a:t>
            </a:r>
            <a:r>
              <a:rPr lang="sk-SK" sz="1600" dirty="0" err="1" smtClean="0"/>
              <a:t>r.watershed</a:t>
            </a:r>
            <a:r>
              <a:rPr lang="sk-SK" sz="1600" dirty="0" smtClean="0"/>
              <a:t> pracuje akoby v území žiadna narušená pôda nebola. Parameter je dôležitý najmä pre RUSLE faktory.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sk-SK" sz="1600" dirty="0" smtClean="0"/>
              <a:t>Raster bránenia odtoku - všetky </a:t>
            </a:r>
            <a:r>
              <a:rPr lang="sk-SK" sz="1600" dirty="0"/>
              <a:t>nenulové bunky a bunky obsahujúce hodnotu budú </a:t>
            </a:r>
            <a:r>
              <a:rPr lang="sk-SK" sz="1600" dirty="0" smtClean="0"/>
              <a:t>považované za prekážky. </a:t>
            </a:r>
            <a:r>
              <a:rPr lang="sk-SK" sz="1600" dirty="0"/>
              <a:t>Parameter je dôležitý najmä pre RUSLE </a:t>
            </a:r>
            <a:r>
              <a:rPr lang="sk-SK" sz="1600" dirty="0" smtClean="0"/>
              <a:t>faktory. Funguje podobne ako raster depresií, s malými rozdielmi.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sk-SK" sz="1600" dirty="0" err="1" smtClean="0"/>
              <a:t>Threshold</a:t>
            </a:r>
            <a:r>
              <a:rPr lang="sk-SK" sz="1600" dirty="0" smtClean="0"/>
              <a:t> – určuje minimálnu veľkosť povodí, ale iba tých, kde je jediný odtok. </a:t>
            </a:r>
            <a:r>
              <a:rPr lang="sk-SK" sz="1600" dirty="0" err="1" smtClean="0"/>
              <a:t>Grass</a:t>
            </a:r>
            <a:r>
              <a:rPr lang="sk-SK" sz="1600" dirty="0" smtClean="0"/>
              <a:t> určuje dva typy povodí, tzv. </a:t>
            </a:r>
            <a:r>
              <a:rPr lang="sk-SK" sz="1600" dirty="0" err="1" smtClean="0"/>
              <a:t>exterior</a:t>
            </a:r>
            <a:r>
              <a:rPr lang="sk-SK" sz="1600" dirty="0" smtClean="0"/>
              <a:t> a </a:t>
            </a:r>
            <a:r>
              <a:rPr lang="sk-SK" sz="1600" dirty="0" err="1" smtClean="0"/>
              <a:t>interior</a:t>
            </a:r>
            <a:r>
              <a:rPr lang="sk-SK" sz="1600" dirty="0" smtClean="0"/>
              <a:t>. </a:t>
            </a:r>
            <a:r>
              <a:rPr lang="sk-SK" sz="1600" dirty="0" err="1" smtClean="0"/>
              <a:t>Threshold</a:t>
            </a:r>
            <a:r>
              <a:rPr lang="sk-SK" sz="1600" dirty="0" smtClean="0"/>
              <a:t> je dôležitý pre </a:t>
            </a:r>
            <a:r>
              <a:rPr lang="sk-SK" sz="1600" dirty="0" smtClean="0"/>
              <a:t>typ </a:t>
            </a:r>
            <a:r>
              <a:rPr lang="sk-SK" sz="1600" dirty="0" err="1" smtClean="0"/>
              <a:t>exterior</a:t>
            </a:r>
            <a:r>
              <a:rPr lang="sk-SK" sz="1600" dirty="0"/>
              <a:t>.</a:t>
            </a:r>
            <a:r>
              <a:rPr lang="sk-SK" sz="1600" dirty="0" smtClean="0"/>
              <a:t> </a:t>
            </a:r>
            <a:r>
              <a:rPr lang="sk-SK" sz="1600" dirty="0"/>
              <a:t>P</a:t>
            </a:r>
            <a:r>
              <a:rPr lang="sk-SK" sz="1600" dirty="0" smtClean="0"/>
              <a:t>ovodie typu </a:t>
            </a:r>
            <a:r>
              <a:rPr lang="sk-SK" sz="1600" dirty="0" err="1" smtClean="0"/>
              <a:t>interior</a:t>
            </a:r>
            <a:r>
              <a:rPr lang="sk-SK" sz="1600" dirty="0" smtClean="0"/>
              <a:t> môže mať akúkoľvek veľkosť.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sk-SK" sz="1600" dirty="0" smtClean="0"/>
              <a:t>Hodnota určujúca maximálnu dĺžku povrchového odtoku v </a:t>
            </a:r>
            <a:r>
              <a:rPr lang="sk-SK" sz="1600" smtClean="0"/>
              <a:t>metroch</a:t>
            </a:r>
            <a:r>
              <a:rPr lang="sk-SK" sz="1600" smtClean="0"/>
              <a:t>.</a:t>
            </a:r>
            <a:endParaRPr lang="sk-SK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Modul </a:t>
            </a:r>
            <a:r>
              <a:rPr lang="sk-SK" dirty="0" err="1" smtClean="0"/>
              <a:t>r.watershed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7945" y="1556792"/>
            <a:ext cx="8229600" cy="4530725"/>
          </a:xfrm>
        </p:spPr>
        <p:txBody>
          <a:bodyPr/>
          <a:lstStyle/>
          <a:p>
            <a:r>
              <a:rPr lang="sk-SK" sz="2000" dirty="0" smtClean="0"/>
              <a:t>MDF – </a:t>
            </a:r>
            <a:r>
              <a:rPr lang="sk-SK" sz="2000" dirty="0" err="1" smtClean="0"/>
              <a:t>multiple</a:t>
            </a:r>
            <a:r>
              <a:rPr lang="sk-SK" sz="2000" dirty="0" smtClean="0"/>
              <a:t> </a:t>
            </a:r>
            <a:r>
              <a:rPr lang="sk-SK" sz="2000" dirty="0" err="1" smtClean="0"/>
              <a:t>flow</a:t>
            </a:r>
            <a:r>
              <a:rPr lang="sk-SK" sz="2000" dirty="0" smtClean="0"/>
              <a:t> </a:t>
            </a:r>
            <a:r>
              <a:rPr lang="sk-SK" sz="2000" dirty="0" err="1" smtClean="0"/>
              <a:t>direction</a:t>
            </a:r>
            <a:r>
              <a:rPr lang="sk-SK" sz="2000" dirty="0" smtClean="0"/>
              <a:t> – umožňuje tok z bunky na viaceré smery (default), výstupy desatinné čísla </a:t>
            </a:r>
          </a:p>
          <a:p>
            <a:r>
              <a:rPr lang="sk-SK" sz="2000" dirty="0" smtClean="0"/>
              <a:t>SDF – single </a:t>
            </a:r>
            <a:r>
              <a:rPr lang="sk-SK" sz="2000" dirty="0" err="1" smtClean="0"/>
              <a:t>flow</a:t>
            </a:r>
            <a:r>
              <a:rPr lang="sk-SK" sz="2000" dirty="0" smtClean="0"/>
              <a:t> </a:t>
            </a:r>
            <a:r>
              <a:rPr lang="sk-SK" sz="2000" dirty="0" err="1" smtClean="0"/>
              <a:t>direction</a:t>
            </a:r>
            <a:r>
              <a:rPr lang="sk-SK" sz="2000" dirty="0" smtClean="0"/>
              <a:t> – umožňuje tok z bunky iba v smere najvyššieho sklonu, výstupy celé čísla</a:t>
            </a:r>
          </a:p>
          <a:p>
            <a:endParaRPr lang="sk-SK" sz="2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168489" cy="2844197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611560" y="5934670"/>
            <a:ext cx="8157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https://</a:t>
            </a:r>
            <a:r>
              <a:rPr lang="sk-SK" dirty="0" smtClean="0"/>
              <a:t>www.intechopen.com/books/effects-of-sediment-transport-on-hydraulic-</a:t>
            </a:r>
          </a:p>
          <a:p>
            <a:r>
              <a:rPr lang="sk-SK" dirty="0" err="1" smtClean="0"/>
              <a:t>structures</a:t>
            </a:r>
            <a:r>
              <a:rPr lang="sk-SK" dirty="0" smtClean="0"/>
              <a:t>/simulation-of-reservoir-siltation-with-a-process-based-soil-loss-and-</a:t>
            </a:r>
          </a:p>
          <a:p>
            <a:r>
              <a:rPr lang="sk-SK" dirty="0" err="1" smtClean="0"/>
              <a:t>deposition</a:t>
            </a:r>
            <a:r>
              <a:rPr lang="sk-SK" dirty="0" smtClean="0"/>
              <a:t>-model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038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sk-SK" dirty="0" smtClean="0"/>
              <a:t>RUSLE</a:t>
            </a:r>
            <a:endParaRPr lang="sk-SK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000" b="1" dirty="0"/>
              <a:t>G = R . K . L .S . C . P</a:t>
            </a:r>
            <a:endParaRPr lang="sk-SK" sz="2000" dirty="0"/>
          </a:p>
          <a:p>
            <a:r>
              <a:rPr lang="sk-SK" sz="2000" dirty="0"/>
              <a:t>G – priemerná dlhodobá strata pôdy </a:t>
            </a:r>
            <a:r>
              <a:rPr lang="sk-SK" sz="2000" dirty="0" smtClean="0"/>
              <a:t>t / ha rok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R – faktor eróznej účinnosti dažďa</a:t>
            </a:r>
            <a:br>
              <a:rPr lang="sk-SK" sz="2000" dirty="0"/>
            </a:br>
            <a:r>
              <a:rPr lang="sk-SK" sz="2000" dirty="0"/>
              <a:t>K – faktor </a:t>
            </a:r>
            <a:r>
              <a:rPr lang="sk-SK" sz="2000" dirty="0" err="1"/>
              <a:t>erodovateľnosti</a:t>
            </a:r>
            <a:r>
              <a:rPr lang="sk-SK" sz="2000" dirty="0"/>
              <a:t> pôdy</a:t>
            </a:r>
            <a:br>
              <a:rPr lang="sk-SK" sz="2000" dirty="0"/>
            </a:br>
            <a:r>
              <a:rPr lang="sk-SK" sz="2000" dirty="0"/>
              <a:t>L – </a:t>
            </a:r>
            <a:r>
              <a:rPr lang="sk-SK" sz="2000" u="sng" dirty="0"/>
              <a:t>faktor dĺžky </a:t>
            </a:r>
            <a:r>
              <a:rPr lang="sk-SK" sz="2000" u="sng" dirty="0" smtClean="0"/>
              <a:t>svahu (výpočet v </a:t>
            </a:r>
            <a:r>
              <a:rPr lang="sk-SK" sz="2000" u="sng" dirty="0" err="1" smtClean="0"/>
              <a:t>Grasse</a:t>
            </a:r>
            <a:r>
              <a:rPr lang="sk-SK" sz="2000" u="sng" dirty="0" smtClean="0"/>
              <a:t>)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S – </a:t>
            </a:r>
            <a:r>
              <a:rPr lang="sk-SK" sz="2000" u="sng" dirty="0"/>
              <a:t>faktor sklonu </a:t>
            </a:r>
            <a:r>
              <a:rPr lang="sk-SK" sz="2000" u="sng" dirty="0" smtClean="0"/>
              <a:t>svahu (výpočet v </a:t>
            </a:r>
            <a:r>
              <a:rPr lang="sk-SK" sz="2000" u="sng" dirty="0" err="1" smtClean="0"/>
              <a:t>Grasse</a:t>
            </a:r>
            <a:r>
              <a:rPr lang="sk-SK" sz="2000" u="sng" dirty="0" smtClean="0"/>
              <a:t>)</a:t>
            </a:r>
            <a:r>
              <a:rPr lang="sk-SK" sz="2000" u="sng" dirty="0"/>
              <a:t/>
            </a:r>
            <a:br>
              <a:rPr lang="sk-SK" sz="2000" u="sng" dirty="0"/>
            </a:br>
            <a:r>
              <a:rPr lang="sk-SK" sz="2000" dirty="0"/>
              <a:t>C – faktor ochranného vplyvu vegetačného </a:t>
            </a:r>
            <a:r>
              <a:rPr lang="sk-SK" sz="2000" dirty="0" smtClean="0"/>
              <a:t>krytu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P – faktor účinnosti protieróznych opatrení</a:t>
            </a:r>
          </a:p>
          <a:p>
            <a:pPr eaLnBrk="1" hangingPunct="1">
              <a:lnSpc>
                <a:spcPct val="80000"/>
              </a:lnSpc>
              <a:defRPr/>
            </a:pPr>
            <a:endParaRPr lang="sk-SK" sz="2400" dirty="0" smtClean="0"/>
          </a:p>
        </p:txBody>
      </p:sp>
    </p:spTree>
    <p:extLst>
      <p:ext uri="{BB962C8B-B14F-4D97-AF65-F5344CB8AC3E}">
        <p14:creationId xmlns:p14="http://schemas.microsoft.com/office/powerpoint/2010/main" val="2407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dirty="0" smtClean="0"/>
              <a:t>Modul </a:t>
            </a:r>
            <a:r>
              <a:rPr lang="sk-SK" dirty="0" err="1" smtClean="0"/>
              <a:t>r.watershed</a:t>
            </a:r>
            <a:r>
              <a:rPr lang="sk-SK" dirty="0" smtClean="0"/>
              <a:t> - výstupy</a:t>
            </a:r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sk-SK" sz="2000" dirty="0" smtClean="0"/>
                  <a:t>Akumulácia – počet buniek </a:t>
                </a:r>
                <a:r>
                  <a:rPr lang="sk-SK" sz="2000" dirty="0" err="1" smtClean="0"/>
                  <a:t>prispievajúcich</a:t>
                </a:r>
                <a:r>
                  <a:rPr lang="sk-SK" sz="2000" dirty="0" smtClean="0"/>
                  <a:t> do danej bunky. Môže obsahovať aj záporné hodnoty, </a:t>
                </a:r>
                <a:r>
                  <a:rPr lang="sk-SK" sz="2000" dirty="0" err="1" smtClean="0"/>
                  <a:t>tj</a:t>
                </a:r>
                <a:r>
                  <a:rPr lang="sk-SK" sz="2000" dirty="0" smtClean="0"/>
                  <a:t>. dané bunky majú odtok na územie mimo aktuálne nastaveného regiónu. Oblasti so zápornými hodnotami by preto nemali mať presne vypočítané hodnoty. Výsledok je nezávislý od veľkosti </a:t>
                </a:r>
                <a:r>
                  <a:rPr lang="sk-SK" sz="2000" dirty="0" err="1"/>
                  <a:t>t</a:t>
                </a:r>
                <a:r>
                  <a:rPr lang="sk-SK" sz="2000" dirty="0" err="1" smtClean="0"/>
                  <a:t>hreshold</a:t>
                </a:r>
                <a:r>
                  <a:rPr lang="sk-SK" sz="2000" dirty="0" smtClean="0"/>
                  <a:t>-u</a:t>
                </a:r>
                <a:r>
                  <a:rPr lang="sk-SK" sz="2000" dirty="0"/>
                  <a:t>. </a:t>
                </a:r>
                <a:r>
                  <a:rPr lang="sk-SK" sz="2000" dirty="0" smtClean="0"/>
                  <a:t>Má však naňho vplyv nastavenie depresií (pre tie územia, kde sú umiestnené depresie, ostatné bez zmeny). Pozor </a:t>
                </a:r>
                <a:r>
                  <a:rPr lang="sk-SK" sz="2000" dirty="0"/>
                  <a:t>na MDF, preto môžu byť vo výsledku aj desatinné hodnoty. </a:t>
                </a:r>
                <a:endParaRPr lang="sk-SK" sz="2000" dirty="0" smtClean="0"/>
              </a:p>
              <a:p>
                <a:pPr algn="just">
                  <a:defRPr/>
                </a:pPr>
                <a:r>
                  <a:rPr lang="sk-SK" sz="2000" dirty="0" smtClean="0">
                    <a:latin typeface="+mj-lt"/>
                  </a:rPr>
                  <a:t>TCI – </a:t>
                </a:r>
                <a:r>
                  <a:rPr lang="sk-SK" sz="2000" dirty="0" err="1" smtClean="0">
                    <a:latin typeface="+mj-lt"/>
                  </a:rPr>
                  <a:t>topographic</a:t>
                </a:r>
                <a:r>
                  <a:rPr lang="sk-SK" sz="2000" dirty="0" smtClean="0">
                    <a:latin typeface="+mj-lt"/>
                  </a:rPr>
                  <a:t> index – zobrazuje trend zhromažďovania vody v ktoromkoľvek bode povodia a trend pôsobenia gravitačnej sily smerom nadol. Počíta sa ako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sk-SK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sz="20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sk-SK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sk-SK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sk-SK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sk-SK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𝑡𝑎𝑛</m:t>
                    </m:r>
                    <m:r>
                      <a:rPr lang="sk-SK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sk-SK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k-SK" sz="2000" dirty="0" smtClean="0">
                    <a:latin typeface="+mj-lt"/>
                  </a:rPr>
                  <a:t>, kde </a:t>
                </a:r>
                <a:r>
                  <a:rPr lang="el-GR" sz="2000" dirty="0" smtClean="0">
                    <a:latin typeface="+mj-lt"/>
                  </a:rPr>
                  <a:t>α</a:t>
                </a:r>
                <a:r>
                  <a:rPr lang="sk-SK" sz="2000" dirty="0" smtClean="0">
                    <a:latin typeface="+mj-lt"/>
                  </a:rPr>
                  <a:t> je veľkosť oblasti, ktorá prispieva(priteká) do daného </a:t>
                </a:r>
                <a:r>
                  <a:rPr lang="sk-SK" sz="2000" dirty="0" smtClean="0">
                    <a:latin typeface="+mj-lt"/>
                  </a:rPr>
                  <a:t>bodu na je jednotku dĺžky vrstevnice(?). </a:t>
                </a:r>
                <a:r>
                  <a:rPr lang="sk-SK" sz="2000" dirty="0" smtClean="0">
                    <a:latin typeface="+mj-lt"/>
                  </a:rPr>
                  <a:t>Keďže </a:t>
                </a:r>
                <a:r>
                  <a:rPr lang="el-GR" sz="2000" dirty="0" smtClean="0">
                    <a:latin typeface="+mj-lt"/>
                  </a:rPr>
                  <a:t>α</a:t>
                </a:r>
                <a:r>
                  <a:rPr lang="sk-SK" sz="2000" dirty="0" smtClean="0">
                    <a:latin typeface="+mj-lt"/>
                  </a:rPr>
                  <a:t> je veľkosť oblasti, tak je ovplyvnená depresiami, nie však bariérami ani </a:t>
                </a:r>
                <a:r>
                  <a:rPr lang="sk-SK" sz="2000" dirty="0" err="1" smtClean="0">
                    <a:latin typeface="+mj-lt"/>
                  </a:rPr>
                  <a:t>threshold-om</a:t>
                </a:r>
                <a:r>
                  <a:rPr lang="sk-SK" sz="2000" dirty="0" smtClean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6" t="-808" r="-1630" b="-67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Výstupy - akumulácia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sk-SK" dirty="0" err="1" smtClean="0"/>
              <a:t>Threshold</a:t>
            </a:r>
            <a:r>
              <a:rPr lang="sk-SK" dirty="0" smtClean="0"/>
              <a:t> = 40000</a:t>
            </a:r>
          </a:p>
          <a:p>
            <a:pPr algn="ctr"/>
            <a:r>
              <a:rPr lang="sk-SK" dirty="0" smtClean="0"/>
              <a:t>Celý rozsah</a:t>
            </a:r>
            <a:endParaRPr lang="sk-SK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961684"/>
            <a:ext cx="3868737" cy="2771369"/>
          </a:xfrm>
        </p:spPr>
      </p:pic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sk-SK" dirty="0" err="1" smtClean="0"/>
              <a:t>Threshold</a:t>
            </a:r>
            <a:r>
              <a:rPr lang="sk-SK" dirty="0" smtClean="0"/>
              <a:t> = 40000</a:t>
            </a:r>
          </a:p>
          <a:p>
            <a:pPr algn="ctr"/>
            <a:r>
              <a:rPr lang="sk-SK" dirty="0" smtClean="0"/>
              <a:t>Rozsah 0 - 5000</a:t>
            </a:r>
            <a:endParaRPr lang="sk-SK" dirty="0"/>
          </a:p>
        </p:txBody>
      </p:sp>
      <p:pic>
        <p:nvPicPr>
          <p:cNvPr id="3" name="Zástupný symbol obsahu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954861"/>
            <a:ext cx="3887788" cy="2785016"/>
          </a:xfrm>
        </p:spPr>
      </p:pic>
    </p:spTree>
    <p:extLst>
      <p:ext uri="{BB962C8B-B14F-4D97-AF65-F5344CB8AC3E}">
        <p14:creationId xmlns:p14="http://schemas.microsoft.com/office/powerpoint/2010/main" val="2471551271"/>
      </p:ext>
    </p:extLst>
  </p:cSld>
  <p:clrMapOvr>
    <a:masterClrMapping/>
  </p:clrMapOvr>
</p:sld>
</file>

<file path=ppt/theme/theme1.xml><?xml version="1.0" encoding="utf-8"?>
<a:theme xmlns:a="http://schemas.openxmlformats.org/drawingml/2006/main" name="Oběžná dráha">
  <a:themeElements>
    <a:clrScheme name="Oběžná dráh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běžná dráh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běžná dráh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ěžná dráh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4910</TotalTime>
  <Words>1216</Words>
  <Application>Microsoft Office PowerPoint</Application>
  <PresentationFormat>Prezentácia na obrazovke (4:3)</PresentationFormat>
  <Paragraphs>133</Paragraphs>
  <Slides>33</Slides>
  <Notes>4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7" baseType="lpstr">
      <vt:lpstr>Arial</vt:lpstr>
      <vt:lpstr>Cambria Math</vt:lpstr>
      <vt:lpstr>Wingdings</vt:lpstr>
      <vt:lpstr>Oběžná dráha</vt:lpstr>
      <vt:lpstr>Priestorové analýzy v GIS s využitím DTM pre GRASS 7.2.1 </vt:lpstr>
      <vt:lpstr>Opakovanie</vt:lpstr>
      <vt:lpstr>Obsah cvičenia</vt:lpstr>
      <vt:lpstr>Využitie</vt:lpstr>
      <vt:lpstr>Modul r.watershed</vt:lpstr>
      <vt:lpstr>Modul r.watershed</vt:lpstr>
      <vt:lpstr>RUSLE</vt:lpstr>
      <vt:lpstr>Modul r.watershed - výstupy</vt:lpstr>
      <vt:lpstr>Výstupy - akumulácia</vt:lpstr>
      <vt:lpstr>Výstupy - TCI</vt:lpstr>
      <vt:lpstr>Modul r.watershed</vt:lpstr>
      <vt:lpstr>Výstupy – SPI, threshold 40000</vt:lpstr>
      <vt:lpstr>Výstupy – Smer odtoku threshold 40000</vt:lpstr>
      <vt:lpstr>Modul r.watershed</vt:lpstr>
      <vt:lpstr>Výstupy - povodia</vt:lpstr>
      <vt:lpstr>Výstupy – povodia threshold 20000</vt:lpstr>
      <vt:lpstr>Výstupy - povodia</vt:lpstr>
      <vt:lpstr>Výstupy – povodia (vektor)</vt:lpstr>
      <vt:lpstr>Modul r.watershed</vt:lpstr>
      <vt:lpstr>Výstupy – toky</vt:lpstr>
      <vt:lpstr>Výstupy – toky threshold 20000</vt:lpstr>
      <vt:lpstr>Výstupy – povodia a toky  threshold 20000</vt:lpstr>
      <vt:lpstr>Výstupy – dĺžka sklonu</vt:lpstr>
      <vt:lpstr>Výstupy – strmosť sklonu</vt:lpstr>
      <vt:lpstr>Modul r.watershed - parametre </vt:lpstr>
      <vt:lpstr>Modul r.viewshed (r.los)</vt:lpstr>
      <vt:lpstr>Modul r.viewshed ďalšie parametre</vt:lpstr>
      <vt:lpstr>r.viewshed - výstupy </vt:lpstr>
      <vt:lpstr>r.viewshed výstupy parameter e </vt:lpstr>
      <vt:lpstr>r.viewshed - výstupy </vt:lpstr>
      <vt:lpstr>Zdroje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DTM ako súčasť GIS</dc:title>
  <dc:creator>Gapex</dc:creator>
  <cp:lastModifiedBy>Vlado</cp:lastModifiedBy>
  <cp:revision>293</cp:revision>
  <cp:lastPrinted>2016-10-12T11:06:24Z</cp:lastPrinted>
  <dcterms:created xsi:type="dcterms:W3CDTF">2010-10-10T14:27:15Z</dcterms:created>
  <dcterms:modified xsi:type="dcterms:W3CDTF">2017-12-06T10:26:54Z</dcterms:modified>
</cp:coreProperties>
</file>