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308" r:id="rId3"/>
    <p:sldId id="257" r:id="rId4"/>
    <p:sldId id="358" r:id="rId5"/>
    <p:sldId id="275" r:id="rId6"/>
    <p:sldId id="390" r:id="rId7"/>
    <p:sldId id="392" r:id="rId8"/>
    <p:sldId id="396" r:id="rId9"/>
    <p:sldId id="393" r:id="rId10"/>
    <p:sldId id="395" r:id="rId11"/>
    <p:sldId id="397" r:id="rId12"/>
    <p:sldId id="398" r:id="rId13"/>
    <p:sldId id="384" r:id="rId14"/>
    <p:sldId id="399" r:id="rId15"/>
    <p:sldId id="400" r:id="rId16"/>
    <p:sldId id="402" r:id="rId17"/>
    <p:sldId id="327" r:id="rId18"/>
    <p:sldId id="272" r:id="rId19"/>
    <p:sldId id="273" r:id="rId20"/>
  </p:sldIdLst>
  <p:sldSz cx="9144000" cy="6858000" type="screen4x3"/>
  <p:notesSz cx="7099300" cy="10234613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19" autoAdjust="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Klepnutím lze upravit styly předlohy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Třetí úroveň</a:t>
            </a:r>
          </a:p>
          <a:p>
            <a:pPr lvl="3"/>
            <a:r>
              <a:rPr lang="sk-SK" noProof="0" smtClean="0"/>
              <a:t>Čtvrtá úroveň</a:t>
            </a:r>
          </a:p>
          <a:p>
            <a:pPr lvl="4"/>
            <a:r>
              <a:rPr lang="sk-SK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184FBE-1074-4EDF-A89E-FEFC2F7ABB4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68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BEB708-2D0B-4617-9D10-AD5F0CCB7B9C}" type="slidenum">
              <a:rPr lang="sk-SK"/>
              <a:pPr/>
              <a:t>1</a:t>
            </a:fld>
            <a:endParaRPr lang="sk-SK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31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D8EB06-3FF8-4C89-8D3A-EF656B153DD3}" type="slidenum">
              <a:rPr lang="sk-SK"/>
              <a:pPr/>
              <a:t>13</a:t>
            </a:fld>
            <a:endParaRPr lang="sk-SK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1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D8EB06-3FF8-4C89-8D3A-EF656B153DD3}" type="slidenum">
              <a:rPr lang="sk-SK"/>
              <a:pPr/>
              <a:t>14</a:t>
            </a:fld>
            <a:endParaRPr lang="sk-SK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4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5D06F-6B62-4682-95D2-57355414B58A}" type="slidenum">
              <a:rPr lang="sk-SK"/>
              <a:pPr/>
              <a:t>15</a:t>
            </a:fld>
            <a:endParaRPr 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33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D8EB06-3FF8-4C89-8D3A-EF656B153DD3}" type="slidenum">
              <a:rPr lang="sk-SK"/>
              <a:pPr/>
              <a:t>16</a:t>
            </a:fld>
            <a:endParaRPr lang="sk-SK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7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69CC8C-B6D7-4BA1-97BC-D03A69309A9A}" type="slidenum">
              <a:rPr lang="sk-SK"/>
              <a:pPr/>
              <a:t>3</a:t>
            </a:fld>
            <a:endParaRPr lang="sk-SK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0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5D06F-6B62-4682-95D2-57355414B58A}" type="slidenum">
              <a:rPr lang="sk-SK"/>
              <a:pPr/>
              <a:t>5</a:t>
            </a:fld>
            <a:endParaRPr 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3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5D06F-6B62-4682-95D2-57355414B58A}" type="slidenum">
              <a:rPr lang="sk-SK"/>
              <a:pPr/>
              <a:t>6</a:t>
            </a:fld>
            <a:endParaRPr 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39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5D06F-6B62-4682-95D2-57355414B58A}" type="slidenum">
              <a:rPr lang="sk-SK"/>
              <a:pPr/>
              <a:t>7</a:t>
            </a:fld>
            <a:endParaRPr 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7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5D06F-6B62-4682-95D2-57355414B58A}" type="slidenum">
              <a:rPr lang="sk-SK"/>
              <a:pPr/>
              <a:t>9</a:t>
            </a:fld>
            <a:endParaRPr 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9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5D06F-6B62-4682-95D2-57355414B58A}" type="slidenum">
              <a:rPr lang="sk-SK"/>
              <a:pPr/>
              <a:t>10</a:t>
            </a:fld>
            <a:endParaRPr 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7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5D06F-6B62-4682-95D2-57355414B58A}" type="slidenum">
              <a:rPr lang="sk-SK"/>
              <a:pPr/>
              <a:t>11</a:t>
            </a:fld>
            <a:endParaRPr 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4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5D06F-6B62-4682-95D2-57355414B58A}" type="slidenum">
              <a:rPr lang="sk-SK"/>
              <a:pPr/>
              <a:t>12</a:t>
            </a:fld>
            <a:endParaRPr 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</p:grpSp>
      <p:sp>
        <p:nvSpPr>
          <p:cNvPr id="317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k-SK" noProof="0" smtClean="0"/>
              <a:t>Klepnutím lze upravit styl předlohy nadpisů.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k-SK" noProof="0" smtClean="0"/>
              <a:t>Klepnutím lze upravit styl předlohy podnadpisů.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FFFE25F7-9503-40B6-9D19-AA95066A281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E85-FAC6-4F8A-B592-E908EBA50D7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2351F-80C3-4BE1-B9CB-0B789956A77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417B2-B45B-4F45-A9B3-E6030CC482D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FD4AE-A4D2-4EC1-B75D-82C42B8AF5E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7206C-665D-4581-9C87-9C85EE2431A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0AA0A-863E-4D7A-AC5E-32119A8BFE2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B3DC5-C9A5-473D-871D-35FB98C4CD6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D2354-DF45-45A5-999D-78B661FDB56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F3F92-2294-4979-ACDB-FB18D36F976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9AACD-DAA2-4E86-B571-CE967842D16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</p:grpSp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A132266E-2238-4EB9-91EE-C7A3A3C5D0CE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Priestorové analýzy v GIS s využitím DTM pre GRASS 7.2.1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566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dirty="0" smtClean="0"/>
              <a:t>Cvičenie č. 6</a:t>
            </a:r>
          </a:p>
          <a:p>
            <a:pPr eaLnBrk="1" hangingPunct="1">
              <a:lnSpc>
                <a:spcPct val="90000"/>
              </a:lnSpc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defRPr/>
            </a:pPr>
            <a:endParaRPr lang="sk-SK" dirty="0" smtClean="0"/>
          </a:p>
          <a:p>
            <a:pPr algn="r" eaLnBrk="1" hangingPunct="1">
              <a:lnSpc>
                <a:spcPct val="90000"/>
              </a:lnSpc>
              <a:defRPr/>
            </a:pPr>
            <a:endParaRPr lang="sk-SK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k-SK" sz="2400" dirty="0" smtClean="0"/>
              <a:t>Mgr. Vladimír Pelech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r.slope.aspect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dirty="0" smtClean="0"/>
              <a:t>Orientácie pôvodné nastavenie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524599"/>
            <a:ext cx="3868737" cy="3645540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dirty="0"/>
              <a:t>Orientácie </a:t>
            </a:r>
            <a:r>
              <a:rPr lang="sk-SK" dirty="0" smtClean="0"/>
              <a:t>s nastaveným parametrom </a:t>
            </a:r>
            <a:r>
              <a:rPr lang="sk-SK" i="1" dirty="0" smtClean="0"/>
              <a:t>n</a:t>
            </a:r>
            <a:endParaRPr lang="sk-SK" i="1" dirty="0"/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15623"/>
            <a:ext cx="3887788" cy="3663492"/>
          </a:xfrm>
        </p:spPr>
      </p:pic>
    </p:spTree>
    <p:extLst>
      <p:ext uri="{BB962C8B-B14F-4D97-AF65-F5344CB8AC3E}">
        <p14:creationId xmlns:p14="http://schemas.microsoft.com/office/powerpoint/2010/main" val="24221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r.slope.aspect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sk-SK" dirty="0" smtClean="0"/>
              <a:t>Sklon</a:t>
            </a:r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dirty="0" smtClean="0"/>
              <a:t>Normálová krivosť v smere </a:t>
            </a:r>
            <a:r>
              <a:rPr lang="sk-SK" dirty="0" err="1" smtClean="0"/>
              <a:t>dot</a:t>
            </a:r>
            <a:r>
              <a:rPr lang="sk-SK" dirty="0" smtClean="0"/>
              <a:t>. k vrstevnici</a:t>
            </a:r>
            <a:endParaRPr lang="sk-SK" i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524599"/>
            <a:ext cx="3868737" cy="3645540"/>
          </a:xfrm>
        </p:spPr>
      </p:pic>
      <p:pic>
        <p:nvPicPr>
          <p:cNvPr id="9" name="Zástupný symbol obsahu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15623"/>
            <a:ext cx="3887788" cy="3663492"/>
          </a:xfrm>
        </p:spPr>
      </p:pic>
    </p:spTree>
    <p:extLst>
      <p:ext uri="{BB962C8B-B14F-4D97-AF65-F5344CB8AC3E}">
        <p14:creationId xmlns:p14="http://schemas.microsoft.com/office/powerpoint/2010/main" val="16116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r.slope.aspect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sk-SK" dirty="0" smtClean="0"/>
              <a:t>Parciálna derivácia 1. rádu v smere osi X</a:t>
            </a:r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dirty="0"/>
              <a:t>Parciálna derivácia </a:t>
            </a:r>
            <a:r>
              <a:rPr lang="sk-SK" dirty="0" smtClean="0"/>
              <a:t>2. </a:t>
            </a:r>
            <a:r>
              <a:rPr lang="sk-SK" dirty="0"/>
              <a:t>rádu v smere osi </a:t>
            </a:r>
            <a:r>
              <a:rPr lang="sk-SK" dirty="0" smtClean="0"/>
              <a:t>XX</a:t>
            </a:r>
            <a:endParaRPr lang="sk-SK" dirty="0"/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524599"/>
            <a:ext cx="3868737" cy="364554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15623"/>
            <a:ext cx="3887788" cy="3663492"/>
          </a:xfrm>
        </p:spPr>
      </p:pic>
    </p:spTree>
    <p:extLst>
      <p:ext uri="{BB962C8B-B14F-4D97-AF65-F5344CB8AC3E}">
        <p14:creationId xmlns:p14="http://schemas.microsoft.com/office/powerpoint/2010/main" val="27299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r.profile</a:t>
            </a:r>
            <a:endParaRPr lang="sk-SK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Slúži na export dát z rastrovej vrstvy podľa vyznačenej </a:t>
            </a:r>
            <a:r>
              <a:rPr lang="sk-SK" sz="2000" dirty="0" err="1" smtClean="0"/>
              <a:t>trasy,v</a:t>
            </a:r>
            <a:r>
              <a:rPr lang="sk-SK" sz="2000" dirty="0" smtClean="0"/>
              <a:t> prípade DTM je možné vytvoriť výškový profil prejdenej trasy.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Jediný povinný parameter je rastrová vrstva, z ktorej majú byť odčítané hodnoty.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Vyznačená trasa je definovaná najmenej dvoma bodmi, ktorých súradnice sú v príslušnom súradnicovom systéme lokácie.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Tieto súradnice môže používateľ zadať do mapového poľa kliknutím a budú odčítané z kliknutia alebo môžu byť uložené v textovom súbore, kde jeden riadok predstavuje jeden bod.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Vo výstupe sa ukladá kumulatívna vzdialenosť a hodnota z rastra.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Voliteľne je možné do výstupu zaradiť aj súradnice a RGB kód.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Ako prednastavené rozlíšenie sa používa aktuálne nastavenie regiónu, je ho však možné zmeniť v parametri </a:t>
            </a:r>
            <a:r>
              <a:rPr lang="sk-SK" sz="2000" dirty="0" err="1" smtClean="0"/>
              <a:t>resolution</a:t>
            </a:r>
            <a:r>
              <a:rPr lang="sk-SK" sz="20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Ak sa po trase vyskytne NULL hodnota, tak vo výstupe je pre ňu prednastavený znak hviezdičky.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r.profile</a:t>
            </a:r>
            <a:endParaRPr lang="sk-SK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Ukážka zadania dvojice vstupných bodov do parametra </a:t>
            </a:r>
            <a:r>
              <a:rPr lang="sk-SK" sz="2000" i="1" dirty="0" err="1" smtClean="0"/>
              <a:t>coordinates</a:t>
            </a:r>
            <a:r>
              <a:rPr lang="sk-SK" sz="2000" dirty="0" smtClean="0"/>
              <a:t>: -197250.13541726075</a:t>
            </a:r>
            <a:r>
              <a:rPr lang="sk-SK" sz="2000" dirty="0"/>
              <a:t>,-1223512.2043016227,-198065.7134150175,-</a:t>
            </a:r>
            <a:r>
              <a:rPr lang="sk-SK" sz="2000" dirty="0" smtClean="0"/>
              <a:t>1220684.8672427328</a:t>
            </a:r>
            <a:endParaRPr lang="sk-SK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Súradnice je možné aj zadať do napr. </a:t>
            </a:r>
            <a:r>
              <a:rPr lang="sk-SK" sz="2000" dirty="0" err="1" smtClean="0"/>
              <a:t>txt</a:t>
            </a:r>
            <a:r>
              <a:rPr lang="sk-SK" sz="2000" dirty="0" smtClean="0"/>
              <a:t> súboru cestu k súboru je potom potrebné uviesť v parametri </a:t>
            </a:r>
            <a:r>
              <a:rPr lang="sk-SK" sz="2000" i="1" dirty="0" err="1" smtClean="0"/>
              <a:t>file</a:t>
            </a:r>
            <a:r>
              <a:rPr lang="sk-SK" sz="20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Výstup z modulu je možné presmerovať aj do súboru na disku, ak bude zadaný v parametri </a:t>
            </a:r>
            <a:r>
              <a:rPr lang="sk-SK" sz="2000" i="1" dirty="0" smtClean="0"/>
              <a:t>output.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Výstup do súboru však neobsahuje informácie o použitom rozlíšení a približnej dĺžke jednotlivých úsekov, ak ich bolo viac. Táto informácia je zobrazená iba pri výstupe (viď obrázok)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4437112"/>
            <a:ext cx="44767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r.profile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sk-SK" dirty="0" smtClean="0"/>
              <a:t>Ukážka výstupu bez súradníc</a:t>
            </a:r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dirty="0"/>
              <a:t>Ukážka </a:t>
            </a:r>
            <a:r>
              <a:rPr lang="sk-SK" dirty="0" smtClean="0"/>
              <a:t>výstupu so súradnicami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7744" y="2780506"/>
            <a:ext cx="3133725" cy="3133725"/>
          </a:xfrm>
          <a:prstGeom prst="rect">
            <a:avLst/>
          </a:prstGeom>
        </p:spPr>
      </p:pic>
      <p:pic>
        <p:nvPicPr>
          <p:cNvPr id="10" name="Zástupný symbol obsahu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29150" y="2857778"/>
            <a:ext cx="3887788" cy="29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r.profile</a:t>
            </a:r>
            <a:endParaRPr lang="sk-SK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Výstup z programu je potom možné otvoriť napr. v </a:t>
            </a:r>
            <a:r>
              <a:rPr lang="sk-SK" sz="2000" dirty="0" err="1" smtClean="0"/>
              <a:t>exceli</a:t>
            </a:r>
            <a:r>
              <a:rPr lang="sk-SK" sz="2000" dirty="0" smtClean="0"/>
              <a:t> a vytvoriť výškový profil uvedenej trasy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2420888"/>
            <a:ext cx="71342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sz="2000" dirty="0" smtClean="0"/>
              <a:t>Manuál </a:t>
            </a:r>
            <a:r>
              <a:rPr lang="sk-SK" sz="2000" dirty="0" err="1" smtClean="0"/>
              <a:t>r.slope.aspect</a:t>
            </a:r>
            <a:r>
              <a:rPr lang="sk-SK" sz="2000" dirty="0" smtClean="0"/>
              <a:t> dostupný na: </a:t>
            </a:r>
          </a:p>
          <a:p>
            <a:pPr lvl="1">
              <a:defRPr/>
            </a:pPr>
            <a:r>
              <a:rPr lang="sk-SK" sz="1600" dirty="0" smtClean="0"/>
              <a:t>https://grass.osgeo.org/grass78/manuals/r.slope.aspect.html</a:t>
            </a:r>
          </a:p>
          <a:p>
            <a:pPr>
              <a:defRPr/>
            </a:pPr>
            <a:r>
              <a:rPr lang="sk-SK" sz="2000" dirty="0" smtClean="0"/>
              <a:t>Manuál </a:t>
            </a:r>
            <a:r>
              <a:rPr lang="sk-SK" sz="2000" dirty="0" err="1" smtClean="0"/>
              <a:t>r.profile</a:t>
            </a:r>
            <a:r>
              <a:rPr lang="sk-SK" sz="2000" dirty="0" smtClean="0"/>
              <a:t> dostupný na: </a:t>
            </a:r>
          </a:p>
          <a:p>
            <a:pPr lvl="1">
              <a:defRPr/>
            </a:pPr>
            <a:r>
              <a:rPr lang="sk-SK" sz="1600" dirty="0"/>
              <a:t>https://grass.osgeo.org/grass78/manuals/r.profile.html</a:t>
            </a:r>
            <a:endParaRPr lang="sk-SK" sz="1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58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sk-SK" sz="6000" dirty="0" smtClean="0"/>
              <a:t>Otázky</a:t>
            </a:r>
            <a:r>
              <a:rPr lang="sk-SK" sz="7200" dirty="0" smtClean="0"/>
              <a:t>?</a:t>
            </a:r>
            <a:endParaRPr lang="sk-SK" sz="7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sk-SK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k-SK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sk-SK" sz="5400" dirty="0" smtClean="0"/>
              <a:t>Ďakujem za pozornosť.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Opakovanie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2400" dirty="0" smtClean="0"/>
              <a:t>Modul </a:t>
            </a:r>
            <a:r>
              <a:rPr lang="sk-SK" sz="2400" dirty="0" err="1" smtClean="0"/>
              <a:t>r.lake</a:t>
            </a:r>
            <a:endParaRPr lang="sk-SK" sz="2400" dirty="0" smtClean="0"/>
          </a:p>
          <a:p>
            <a:pPr lvl="1" eaLnBrk="1" hangingPunct="1">
              <a:defRPr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Zatápanie územia</a:t>
            </a:r>
          </a:p>
          <a:p>
            <a:pPr lvl="1" eaLnBrk="1" hangingPunct="1">
              <a:defRPr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 na dostatočnú výšku hladiny.</a:t>
            </a:r>
          </a:p>
          <a:p>
            <a:pPr lvl="1" eaLnBrk="1" hangingPunct="1">
              <a:defRPr/>
            </a:pPr>
            <a:r>
              <a:rPr lang="sk-SK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Informácia o zatopenej ploche, maximálnej hĺbke a objeme vody iba vo výstupe.</a:t>
            </a:r>
            <a:endParaRPr lang="sk-SK" sz="2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sk-SK" sz="2400" dirty="0" smtClean="0"/>
              <a:t>Modul </a:t>
            </a:r>
            <a:r>
              <a:rPr lang="sk-SK" sz="2400" dirty="0" err="1" smtClean="0"/>
              <a:t>r.patch</a:t>
            </a:r>
            <a:endParaRPr lang="sk-SK" sz="2400" dirty="0" smtClean="0"/>
          </a:p>
          <a:p>
            <a:pPr lvl="1" eaLnBrk="1" hangingPunct="1">
              <a:defRPr/>
            </a:pPr>
            <a:r>
              <a:rPr lang="sk-SK" sz="2000" dirty="0" smtClean="0"/>
              <a:t>Slúži na spájanie rastrových vrstiev.</a:t>
            </a:r>
          </a:p>
          <a:p>
            <a:pPr lvl="1" eaLnBrk="1" hangingPunct="1">
              <a:defRPr/>
            </a:pPr>
            <a:r>
              <a:rPr lang="sk-SK" sz="2000" dirty="0" smtClean="0"/>
              <a:t>Záleží na poradí spájaných vrstiev.</a:t>
            </a:r>
          </a:p>
          <a:p>
            <a:pPr lvl="2" eaLnBrk="1" hangingPunct="1">
              <a:defRPr/>
            </a:pPr>
            <a:r>
              <a:rPr lang="sk-SK" sz="1600" dirty="0" smtClean="0"/>
              <a:t>Postupuje sa zľava doprava, k prvej sa pridáva druhá vrstva, k prvým dvom sa pripája tretia, </a:t>
            </a:r>
            <a:r>
              <a:rPr lang="sk-SK" sz="1600" dirty="0" err="1" smtClean="0"/>
              <a:t>atď</a:t>
            </a:r>
            <a:r>
              <a:rPr lang="sk-SK" sz="1600" dirty="0" smtClean="0"/>
              <a:t>...</a:t>
            </a:r>
          </a:p>
          <a:p>
            <a:pPr lvl="1" eaLnBrk="1" hangingPunct="1">
              <a:defRPr/>
            </a:pPr>
            <a:r>
              <a:rPr lang="sk-SK" sz="2000" dirty="0" smtClean="0"/>
              <a:t>V našom prípade slúžil na pridanie priehrady do DTM.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Obsah cvičenia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Využitie </a:t>
            </a:r>
            <a:r>
              <a:rPr lang="sk-SK" dirty="0" err="1" smtClean="0"/>
              <a:t>r.slope.aspect</a:t>
            </a:r>
            <a:endParaRPr lang="sk-SK" dirty="0" smtClean="0"/>
          </a:p>
          <a:p>
            <a:r>
              <a:rPr lang="sk-SK" dirty="0"/>
              <a:t>Využitie </a:t>
            </a:r>
            <a:r>
              <a:rPr lang="sk-SK" dirty="0" err="1" smtClean="0"/>
              <a:t>r.profile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Využitie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k-SK" sz="2000" dirty="0" smtClean="0"/>
          </a:p>
          <a:p>
            <a:pPr>
              <a:defRPr/>
            </a:pPr>
            <a:r>
              <a:rPr lang="sk-SK" sz="2000" dirty="0" smtClean="0"/>
              <a:t>Výpočet </a:t>
            </a:r>
            <a:r>
              <a:rPr lang="sk-SK" sz="2000" dirty="0" err="1" smtClean="0"/>
              <a:t>morfometrických</a:t>
            </a:r>
            <a:r>
              <a:rPr lang="sk-SK" sz="2000" dirty="0" smtClean="0"/>
              <a:t> parametrov z rastra DTM</a:t>
            </a:r>
          </a:p>
          <a:p>
            <a:pPr>
              <a:defRPr/>
            </a:pPr>
            <a:endParaRPr lang="sk-SK" sz="2000" dirty="0"/>
          </a:p>
          <a:p>
            <a:pPr>
              <a:defRPr/>
            </a:pPr>
            <a:endParaRPr lang="sk-SK" sz="2000" dirty="0" smtClean="0"/>
          </a:p>
          <a:p>
            <a:pPr marL="4483100" indent="-269875">
              <a:defRPr/>
            </a:pPr>
            <a:r>
              <a:rPr lang="sk-SK" sz="2000" dirty="0" smtClean="0"/>
              <a:t>Vytvorenie výškového profilu</a:t>
            </a:r>
            <a:endParaRPr lang="sk-SK" sz="2000" dirty="0"/>
          </a:p>
          <a:p>
            <a:pPr>
              <a:defRPr/>
            </a:pPr>
            <a:endParaRPr lang="sk-SK" sz="2000" dirty="0"/>
          </a:p>
          <a:p>
            <a:pPr>
              <a:defRPr/>
            </a:pPr>
            <a:endParaRPr lang="sk-SK" sz="2000" dirty="0"/>
          </a:p>
        </p:txBody>
      </p:sp>
      <p:pic>
        <p:nvPicPr>
          <p:cNvPr id="7" name="Zástupný symbol obsah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868737" cy="364554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416" y="3573016"/>
            <a:ext cx="5151289" cy="303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r.slope.aspect</a:t>
            </a:r>
            <a:endParaRPr lang="sk-SK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2000" dirty="0"/>
              <a:t>Slúži </a:t>
            </a:r>
            <a:r>
              <a:rPr lang="sk-SK" sz="2000" dirty="0" smtClean="0"/>
              <a:t>na vytvorenie sklonov, orientácie a krivostí zo vstupnej rastrovej vrstvy DTM.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Má jediný povinný vstupný parameter: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sz="1600" dirty="0" smtClean="0"/>
              <a:t>V záložke </a:t>
            </a:r>
            <a:r>
              <a:rPr lang="sk-SK" sz="1600" i="1" dirty="0" err="1" smtClean="0"/>
              <a:t>Required</a:t>
            </a:r>
            <a:r>
              <a:rPr lang="sk-SK" sz="1600" dirty="0" smtClean="0"/>
              <a:t> výškový model (</a:t>
            </a:r>
            <a:r>
              <a:rPr lang="sk-SK" sz="1600" dirty="0" err="1" smtClean="0"/>
              <a:t>elevation</a:t>
            </a:r>
            <a:r>
              <a:rPr lang="sk-SK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Výsledkom z uvedeného modulu sú rastrové vrstvy zadané v záložke </a:t>
            </a:r>
            <a:r>
              <a:rPr lang="sk-SK" sz="2000" i="1" dirty="0" err="1" smtClean="0"/>
              <a:t>Outputs</a:t>
            </a:r>
            <a:r>
              <a:rPr lang="sk-SK" sz="2000" i="1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sz="1600" dirty="0" smtClean="0"/>
              <a:t>Sklon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sz="1600" dirty="0" smtClean="0"/>
              <a:t>Orientácia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sz="1600" dirty="0" smtClean="0"/>
              <a:t>Normálová krivosť v smere dotyčnice ku spádnici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sz="1600" dirty="0" smtClean="0"/>
              <a:t>Normálová krivosť v smere dotyčnice k vrstevnici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sz="1600" dirty="0" smtClean="0"/>
              <a:t>Ďalšími výstupmi môžu byť hodnoty 1. a 2. parciálnej derivácie  v smere jednotlivých osí.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Sklon je možné počítať v percentách alebo stupňoch (prednastavená hodnota), </a:t>
            </a:r>
            <a:r>
              <a:rPr lang="sk-SK" sz="2000" dirty="0" err="1" smtClean="0"/>
              <a:t>zaleží</a:t>
            </a:r>
            <a:r>
              <a:rPr lang="sk-SK" sz="2000" dirty="0" smtClean="0"/>
              <a:t> od nastavenia hodnoty v parametri </a:t>
            </a:r>
            <a:r>
              <a:rPr lang="sk-SK" sz="2000" i="1" dirty="0" err="1" smtClean="0"/>
              <a:t>format</a:t>
            </a:r>
            <a:r>
              <a:rPr lang="sk-SK" sz="2000" i="1" dirty="0" smtClean="0"/>
              <a:t> </a:t>
            </a:r>
            <a:r>
              <a:rPr lang="sk-SK" sz="2000" dirty="0" smtClean="0"/>
              <a:t>v záložke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Settings</a:t>
            </a:r>
            <a:r>
              <a:rPr lang="sk-SK" sz="2000" i="1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Orientácie je počítaná od Východu v protismere hodinových ručičiek, pričom po nastavení parametra </a:t>
            </a:r>
            <a:r>
              <a:rPr lang="sk-SK" sz="2000" i="1" dirty="0" smtClean="0"/>
              <a:t>–n, </a:t>
            </a:r>
            <a:r>
              <a:rPr lang="sk-SK" sz="2000" dirty="0" smtClean="0"/>
              <a:t>bude počítaná od Severu v smere hodinových ručičiek. Hodnota 0 je priradená bunkám s nulovým sklonom a je považovaná za rovinu.</a:t>
            </a:r>
            <a:endParaRPr lang="sk-SK" sz="20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sk-SK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r.slope.aspect</a:t>
            </a:r>
            <a:endParaRPr lang="sk-SK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Pre výstupy sklonov a orientácii je možné nastaviť typ čísla pre výsledné bunky v parametri </a:t>
            </a:r>
            <a:r>
              <a:rPr lang="sk-SK" sz="2000" i="1" dirty="0" err="1" smtClean="0"/>
              <a:t>precision</a:t>
            </a:r>
            <a:r>
              <a:rPr lang="sk-SK" sz="20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sz="1600" dirty="0" smtClean="0"/>
              <a:t>CELL – celé číslo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sz="1600" dirty="0" smtClean="0"/>
              <a:t>FCELL- jednoduchá presnosť za desatinnou čiarkou (prednastavená hodnota)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sz="1600" dirty="0" smtClean="0"/>
              <a:t>DCELL- dvojnásobná presnosť za desatinnou čiarkou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Pri nastavení parametra </a:t>
            </a:r>
            <a:r>
              <a:rPr lang="sk-SK" sz="2000" i="1" dirty="0" err="1" smtClean="0"/>
              <a:t>min_slope</a:t>
            </a:r>
            <a:r>
              <a:rPr lang="sk-SK" sz="2000" dirty="0" smtClean="0"/>
              <a:t> je možné definovať sklony, pre ktoré sa majú vypočítať orientácie. Hodnota parametra je zadávaná v percentách. Bunky nedosahujúce zadaný sklon sú považované za roviny. Vo vrstve sklonov aj orientácií im je priradená hodnota 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Ak by bol zapnutý parameter –n, tak roviny nadobúdajú hodnotu       -9999.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Modul pracuje lokálne. Hodnota pre sklony a orientácie je vytvorená na základe okna 3x3 bunky, ktoré postupne prechádza celý vstupný raster.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Spôsob výpočtu má za dôsledok, že pri okrajoch nie je možné korektne určiť hodnotu, keďže okno by presiahlo nastavený región.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V prípade požiadavky na výpočet v celom regióne  sa použije –e.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r.slope.aspect</a:t>
            </a:r>
            <a:endParaRPr lang="sk-SK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Ak bude vstupný raster výšok obsahovať iba celé čísla, tak výstup bude obmedzený na hodnoty 0, 45, 90, atď.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Ak je nastavená maska pomocou modulu </a:t>
            </a:r>
            <a:r>
              <a:rPr lang="sk-SK" sz="2000" dirty="0" err="1" smtClean="0"/>
              <a:t>r.mask</a:t>
            </a:r>
            <a:r>
              <a:rPr lang="sk-SK" sz="2000" dirty="0" smtClean="0"/>
              <a:t>, tak je ignorovaná.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dirty="0" smtClean="0"/>
              <a:t>Rovnako výstup ignoruje aktuálne nastavenie priestorového rozlíšenia  v pracovnom regióne. Výstupom preberajú priestorové rozlíšenie vstupného rastra výšok. Ak je napriek tomu požadované rozlíšenie regiónu, tak je potrebné zapnúť parameter </a:t>
            </a:r>
            <a:r>
              <a:rPr lang="sk-SK" sz="2000" i="1" dirty="0" smtClean="0"/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Modul </a:t>
            </a:r>
            <a:r>
              <a:rPr lang="sk-SK" dirty="0" err="1"/>
              <a:t>r.slope.aspect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Ukážka ohraničenia, výstup nie je až po hranice nastaveného regiónu.</a:t>
            </a:r>
          </a:p>
          <a:p>
            <a:r>
              <a:rPr lang="sk-SK" sz="2000" dirty="0" smtClean="0"/>
              <a:t>Pri zapnutom parametri –e, by to bolo až po okraj.</a:t>
            </a:r>
          </a:p>
          <a:p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21" y="2852936"/>
            <a:ext cx="4275758" cy="38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0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k-SK" dirty="0" smtClean="0"/>
              <a:t>Modul </a:t>
            </a:r>
            <a:r>
              <a:rPr lang="sk-SK" dirty="0" err="1" smtClean="0"/>
              <a:t>r.slope.aspect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dirty="0" smtClean="0"/>
              <a:t>Orientácie s </a:t>
            </a:r>
          </a:p>
          <a:p>
            <a:pPr algn="ctr"/>
            <a:r>
              <a:rPr lang="sk-SK" i="1" dirty="0" err="1" smtClean="0"/>
              <a:t>min_slope</a:t>
            </a:r>
            <a:r>
              <a:rPr lang="sk-SK" dirty="0" smtClean="0"/>
              <a:t> = 0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524599"/>
            <a:ext cx="3868737" cy="3645540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dirty="0"/>
              <a:t>Orientácie s </a:t>
            </a:r>
          </a:p>
          <a:p>
            <a:pPr algn="ctr"/>
            <a:r>
              <a:rPr lang="sk-SK" i="1" dirty="0" err="1"/>
              <a:t>min_slope</a:t>
            </a:r>
            <a:r>
              <a:rPr lang="sk-SK" dirty="0"/>
              <a:t> </a:t>
            </a:r>
            <a:r>
              <a:rPr lang="sk-SK" dirty="0" smtClean="0"/>
              <a:t>= 4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15623"/>
            <a:ext cx="3887788" cy="3663492"/>
          </a:xfrm>
        </p:spPr>
      </p:pic>
    </p:spTree>
    <p:extLst>
      <p:ext uri="{BB962C8B-B14F-4D97-AF65-F5344CB8AC3E}">
        <p14:creationId xmlns:p14="http://schemas.microsoft.com/office/powerpoint/2010/main" val="40554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5486</TotalTime>
  <Words>847</Words>
  <Application>Microsoft Office PowerPoint</Application>
  <PresentationFormat>Prezentácia na obrazovke (4:3)</PresentationFormat>
  <Paragraphs>109</Paragraphs>
  <Slides>19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2" baseType="lpstr">
      <vt:lpstr>Arial</vt:lpstr>
      <vt:lpstr>Wingdings</vt:lpstr>
      <vt:lpstr>Oběžná dráha</vt:lpstr>
      <vt:lpstr>Priestorové analýzy v GIS s využitím DTM pre GRASS 7.2.1 </vt:lpstr>
      <vt:lpstr>Opakovanie</vt:lpstr>
      <vt:lpstr>Obsah cvičenia</vt:lpstr>
      <vt:lpstr>Využitie</vt:lpstr>
      <vt:lpstr>Modul r.slope.aspect</vt:lpstr>
      <vt:lpstr>Modul r.slope.aspect</vt:lpstr>
      <vt:lpstr>Modul r.slope.aspect</vt:lpstr>
      <vt:lpstr>Modul r.slope.aspect</vt:lpstr>
      <vt:lpstr>Modul r.slope.aspect</vt:lpstr>
      <vt:lpstr>Modul r.slope.aspect</vt:lpstr>
      <vt:lpstr>Modul r.slope.aspect</vt:lpstr>
      <vt:lpstr>Modul r.slope.aspect</vt:lpstr>
      <vt:lpstr>Modul r.profile</vt:lpstr>
      <vt:lpstr>Modul r.profile</vt:lpstr>
      <vt:lpstr>Modul r.profile</vt:lpstr>
      <vt:lpstr>Modul r.profile</vt:lpstr>
      <vt:lpstr>Zdroje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DTM ako súčasť GIS</dc:title>
  <dc:creator>Gapex</dc:creator>
  <cp:lastModifiedBy>Vlado</cp:lastModifiedBy>
  <cp:revision>338</cp:revision>
  <cp:lastPrinted>2016-10-12T11:06:24Z</cp:lastPrinted>
  <dcterms:created xsi:type="dcterms:W3CDTF">2010-10-10T14:27:15Z</dcterms:created>
  <dcterms:modified xsi:type="dcterms:W3CDTF">2020-11-24T13:38:12Z</dcterms:modified>
</cp:coreProperties>
</file>