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325" r:id="rId3"/>
    <p:sldId id="376" r:id="rId4"/>
    <p:sldId id="272" r:id="rId5"/>
    <p:sldId id="356" r:id="rId6"/>
    <p:sldId id="357" r:id="rId7"/>
    <p:sldId id="359" r:id="rId8"/>
    <p:sldId id="377" r:id="rId9"/>
    <p:sldId id="383" r:id="rId10"/>
    <p:sldId id="360" r:id="rId11"/>
    <p:sldId id="378" r:id="rId12"/>
    <p:sldId id="379" r:id="rId13"/>
    <p:sldId id="380" r:id="rId14"/>
    <p:sldId id="381" r:id="rId15"/>
    <p:sldId id="382" r:id="rId16"/>
    <p:sldId id="384" r:id="rId17"/>
    <p:sldId id="385" r:id="rId18"/>
    <p:sldId id="387" r:id="rId19"/>
    <p:sldId id="388" r:id="rId20"/>
    <p:sldId id="389" r:id="rId21"/>
    <p:sldId id="392" r:id="rId22"/>
    <p:sldId id="394" r:id="rId23"/>
    <p:sldId id="395" r:id="rId24"/>
    <p:sldId id="393" r:id="rId25"/>
    <p:sldId id="326" r:id="rId26"/>
  </p:sldIdLst>
  <p:sldSz cx="12192000" cy="6858000"/>
  <p:notesSz cx="4279900" cy="548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4394587-CAB8-4C0C-BE48-FDB63D8FE16A}">
          <p14:sldIdLst>
            <p14:sldId id="270"/>
            <p14:sldId id="325"/>
            <p14:sldId id="376"/>
            <p14:sldId id="272"/>
            <p14:sldId id="356"/>
            <p14:sldId id="357"/>
            <p14:sldId id="359"/>
            <p14:sldId id="377"/>
            <p14:sldId id="383"/>
            <p14:sldId id="360"/>
            <p14:sldId id="378"/>
            <p14:sldId id="379"/>
            <p14:sldId id="380"/>
            <p14:sldId id="381"/>
            <p14:sldId id="382"/>
            <p14:sldId id="384"/>
            <p14:sldId id="385"/>
            <p14:sldId id="387"/>
            <p14:sldId id="388"/>
            <p14:sldId id="389"/>
            <p14:sldId id="392"/>
            <p14:sldId id="394"/>
            <p14:sldId id="395"/>
            <p14:sldId id="393"/>
            <p14:sldId id="3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FEB987-2291-418E-BBBD-83926143A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Geografická báza údajov 2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31D97E-B4FB-41E6-A22A-034A5034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559044" cy="4209268"/>
          </a:xfrm>
        </p:spPr>
        <p:txBody>
          <a:bodyPr>
            <a:normAutofit/>
          </a:bodyPr>
          <a:lstStyle/>
          <a:p>
            <a:r>
              <a:rPr lang="sk-SK" sz="3200" dirty="0"/>
              <a:t>Cvičenie 1</a:t>
            </a:r>
          </a:p>
          <a:p>
            <a:r>
              <a:rPr lang="sk-SK" dirty="0"/>
              <a:t>Náplň:</a:t>
            </a:r>
          </a:p>
          <a:p>
            <a:pPr lvl="1"/>
            <a:r>
              <a:rPr lang="sk-SK" sz="2400" dirty="0"/>
              <a:t>Opakovanie z minulého semestra</a:t>
            </a:r>
          </a:p>
          <a:p>
            <a:pPr lvl="1"/>
            <a:r>
              <a:rPr lang="sk-SK" sz="2400" dirty="0"/>
              <a:t>Prevody medzi dátovými typmi</a:t>
            </a:r>
          </a:p>
          <a:p>
            <a:pPr lvl="1"/>
            <a:r>
              <a:rPr lang="sk-SK" sz="2400" dirty="0"/>
              <a:t>Dátumové funkcie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dirty="0"/>
              <a:t>Mgr. Vladimír Pelech</a:t>
            </a:r>
            <a:r>
              <a:rPr lang="sk-SK"/>
              <a:t>, PhD.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35753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Ukážka na prevod z dátumového/Časového typu na TEXT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200" dirty="0"/>
              <a:t>SELECT CURRENT_TIMESTAMP, </a:t>
            </a:r>
          </a:p>
          <a:p>
            <a:pPr>
              <a:buNone/>
            </a:pPr>
            <a:r>
              <a:rPr lang="sk-SK" sz="2200" dirty="0" err="1"/>
              <a:t>to_char</a:t>
            </a:r>
            <a:r>
              <a:rPr lang="sk-SK" sz="2200" dirty="0"/>
              <a:t> (CURRENT_TIMESTAMP, 'YYYY FMMM DD HH24 MI SS') </a:t>
            </a:r>
            <a:r>
              <a:rPr lang="sk-SK" sz="2200" dirty="0" err="1"/>
              <a:t>datum_cas</a:t>
            </a:r>
            <a:r>
              <a:rPr lang="sk-SK" sz="2200" dirty="0"/>
              <a:t>,</a:t>
            </a:r>
          </a:p>
          <a:p>
            <a:pPr>
              <a:buNone/>
            </a:pPr>
            <a:r>
              <a:rPr lang="sk-SK" sz="2200" dirty="0" err="1"/>
              <a:t>to_char</a:t>
            </a:r>
            <a:r>
              <a:rPr lang="sk-SK" sz="2200" dirty="0"/>
              <a:t> (CURRENT_TIMESTAMP, 'YYYY FMMM DD HH H MI M SS S am') </a:t>
            </a:r>
            <a:r>
              <a:rPr lang="sk-SK" sz="2200" dirty="0" err="1"/>
              <a:t>datum_cas</a:t>
            </a:r>
            <a:r>
              <a:rPr lang="sk-SK" sz="2200" dirty="0"/>
              <a:t>,</a:t>
            </a:r>
          </a:p>
          <a:p>
            <a:pPr>
              <a:buNone/>
            </a:pPr>
            <a:r>
              <a:rPr lang="sk-SK" sz="2200" dirty="0" err="1"/>
              <a:t>to_char</a:t>
            </a:r>
            <a:r>
              <a:rPr lang="sk-SK" sz="2200" dirty="0"/>
              <a:t> (CURRENT_TIMESTAMP, 'HH24 MI SS') </a:t>
            </a:r>
            <a:r>
              <a:rPr lang="sk-SK" sz="2200" dirty="0" err="1"/>
              <a:t>cas</a:t>
            </a:r>
            <a:r>
              <a:rPr lang="sk-SK" sz="2200" dirty="0"/>
              <a:t>,</a:t>
            </a:r>
          </a:p>
          <a:p>
            <a:pPr>
              <a:buNone/>
            </a:pPr>
            <a:r>
              <a:rPr lang="sk-SK" sz="2200" dirty="0" err="1"/>
              <a:t>to_char</a:t>
            </a:r>
            <a:r>
              <a:rPr lang="sk-SK" sz="2200" dirty="0"/>
              <a:t> (CURRENT_TIMESTAMP, 'FMHH H MI M SS S am') </a:t>
            </a:r>
            <a:r>
              <a:rPr lang="sk-SK" sz="2200" dirty="0" err="1"/>
              <a:t>cas_a_znacky</a:t>
            </a:r>
            <a:r>
              <a:rPr lang="sk-SK" sz="2200" dirty="0"/>
              <a:t>;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5424498"/>
            <a:ext cx="12192001" cy="1070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Príklad na prevod z dátumového/Časového typu na TEXT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200" dirty="0"/>
              <a:t>Čo získame nasledovne zadanými príkazmi?</a:t>
            </a:r>
          </a:p>
          <a:p>
            <a:pPr>
              <a:buNone/>
            </a:pPr>
            <a:endParaRPr lang="sk-SK" sz="2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6667" y="2776257"/>
            <a:ext cx="9751931" cy="1791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Vzory na prevod na číslo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k-SK" sz="2200" dirty="0"/>
              <a:t>Pre číslo, pričom </a:t>
            </a:r>
            <a:r>
              <a:rPr lang="sk-SK" sz="2200" dirty="0" err="1"/>
              <a:t>nesignifikantné</a:t>
            </a:r>
            <a:r>
              <a:rPr lang="sk-SK" sz="2200" dirty="0"/>
              <a:t> môžu byť odstránené – 9 </a:t>
            </a:r>
          </a:p>
          <a:p>
            <a:pPr>
              <a:buNone/>
            </a:pPr>
            <a:r>
              <a:rPr lang="sk-SK" sz="2200" dirty="0"/>
              <a:t>Pre číslo, pričom </a:t>
            </a:r>
            <a:r>
              <a:rPr lang="sk-SK" sz="2200" dirty="0" err="1"/>
              <a:t>nesignifikantné</a:t>
            </a:r>
            <a:r>
              <a:rPr lang="sk-SK" sz="2200" dirty="0"/>
              <a:t> nemôžu byť odstránené – 0</a:t>
            </a:r>
          </a:p>
          <a:p>
            <a:pPr>
              <a:buNone/>
            </a:pPr>
            <a:r>
              <a:rPr lang="sk-SK" sz="2200" dirty="0"/>
              <a:t>Pre desatinnú čiarku – znak bodky . alebo D (pridá ako des. čiarku „ , “ )</a:t>
            </a:r>
          </a:p>
          <a:p>
            <a:pPr>
              <a:buNone/>
            </a:pPr>
            <a:r>
              <a:rPr lang="sk-SK" sz="2200" dirty="0"/>
              <a:t>Pre oddeľovač tisícov – znak čiarky „ , “</a:t>
            </a:r>
          </a:p>
          <a:p>
            <a:pPr>
              <a:buNone/>
            </a:pPr>
            <a:r>
              <a:rPr lang="sk-SK" sz="2200" dirty="0"/>
              <a:t>Pre lokálne uvedenie znamienka - S vždy na začiatku alebo konci čísla, o polohe rozhoduje poloha v rámci vzoru.</a:t>
            </a:r>
          </a:p>
          <a:p>
            <a:pPr>
              <a:buNone/>
            </a:pPr>
            <a:r>
              <a:rPr lang="sk-SK" sz="2200" dirty="0"/>
              <a:t>Pre uvedenie znamienka mínus na špecifickom mieste, ak je číslo menšie ako 0 – MI</a:t>
            </a:r>
          </a:p>
          <a:p>
            <a:pPr>
              <a:buNone/>
            </a:pPr>
            <a:r>
              <a:rPr lang="sk-SK" sz="2200" dirty="0"/>
              <a:t>Pre uvedenie znamienka plus na špecifickom mieste, ak je číslo väčšie ako 0 – PL</a:t>
            </a:r>
          </a:p>
          <a:p>
            <a:pPr>
              <a:buNone/>
            </a:pPr>
            <a:r>
              <a:rPr lang="sk-SK" sz="2200" dirty="0"/>
              <a:t>Pre uvedenie znamienka plus alebo mínus na špecifickom mieste – SG</a:t>
            </a:r>
          </a:p>
          <a:p>
            <a:pPr>
              <a:buNone/>
            </a:pPr>
            <a:endParaRPr lang="sk-SK" sz="2200" dirty="0"/>
          </a:p>
          <a:p>
            <a:pPr>
              <a:buNone/>
            </a:pPr>
            <a:endParaRPr lang="sk-SK" sz="2200" dirty="0"/>
          </a:p>
          <a:p>
            <a:pPr>
              <a:buNone/>
            </a:pPr>
            <a:endParaRPr lang="sk-SK" sz="2200" dirty="0"/>
          </a:p>
          <a:p>
            <a:pPr>
              <a:buNone/>
            </a:pPr>
            <a:endParaRPr lang="sk-SK" sz="2200" dirty="0"/>
          </a:p>
        </p:txBody>
      </p:sp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Vzory na prevod na číslo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200" dirty="0"/>
              <a:t>S sa nedá použiť súčasne s MI, PL, SG.</a:t>
            </a:r>
          </a:p>
          <a:p>
            <a:pPr>
              <a:buNone/>
            </a:pPr>
            <a:r>
              <a:rPr lang="sk-SK" sz="2200" dirty="0"/>
              <a:t>Pre uvedenie meny na špecifickom mieste v čísle - L</a:t>
            </a:r>
          </a:p>
          <a:p>
            <a:pPr>
              <a:buNone/>
            </a:pPr>
            <a:r>
              <a:rPr lang="sk-SK" sz="2200" dirty="0"/>
              <a:t>Na prevod čísla na rímske číslovanie (medzi 1 – 3999), desatinné čísla v 1. argumente budú zaokrúhlené na celé číslo  – RN</a:t>
            </a:r>
          </a:p>
          <a:p>
            <a:pPr>
              <a:buNone/>
            </a:pPr>
            <a:r>
              <a:rPr lang="sk-SK" sz="2200" dirty="0"/>
              <a:t>Na pridanie anglickej prípony poradia pre kladné celé čísla - TH alebo </a:t>
            </a:r>
            <a:r>
              <a:rPr lang="sk-SK" sz="2200" dirty="0" err="1"/>
              <a:t>th</a:t>
            </a:r>
            <a:endParaRPr lang="sk-SK" sz="2200" dirty="0"/>
          </a:p>
          <a:p>
            <a:pPr>
              <a:buNone/>
            </a:pPr>
            <a:r>
              <a:rPr lang="sk-SK" sz="2200" dirty="0"/>
              <a:t>Písmeno V vo vzore znamená vynásobenie čísla krát 10^n, kde n udáva počet číslic za písmenom V (napr. V999 znamená, že číslo v prvom argumente sa vynásobí x1000).</a:t>
            </a:r>
          </a:p>
          <a:p>
            <a:pPr>
              <a:buNone/>
            </a:pPr>
            <a:r>
              <a:rPr lang="sk-SK" sz="2200" dirty="0"/>
              <a:t>Predpona FM slúži na to isté, ako pri prevode času/dátumu na text, nahrádza medzery.</a:t>
            </a:r>
          </a:p>
          <a:p>
            <a:pPr>
              <a:buNone/>
            </a:pPr>
            <a:endParaRPr lang="sk-SK" sz="2200" dirty="0"/>
          </a:p>
          <a:p>
            <a:pPr>
              <a:buNone/>
            </a:pPr>
            <a:endParaRPr lang="sk-SK" sz="2200" dirty="0"/>
          </a:p>
          <a:p>
            <a:pPr>
              <a:buNone/>
            </a:pPr>
            <a:endParaRPr lang="sk-SK" sz="2200" dirty="0"/>
          </a:p>
        </p:txBody>
      </p:sp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Upozornenia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200" dirty="0"/>
              <a:t>Ak je prevádzaný reťazec čísel dlhší ako je zadaný vzor, tak bude zobrazený ako mriežky, keďže databáza nevie, ktoré čísla má previesť.</a:t>
            </a:r>
          </a:p>
          <a:p>
            <a:pPr>
              <a:buNone/>
            </a:pPr>
            <a:r>
              <a:rPr lang="sk-SK" sz="2200" dirty="0"/>
              <a:t>Ak sa vo vzore použije V a za ním menší počet číslic, ako obsahuje číslo v prvom argumente, tak výsledné číslo bude vynásobené a potom zaokrúhlené.</a:t>
            </a:r>
          </a:p>
          <a:p>
            <a:pPr>
              <a:buNone/>
            </a:pPr>
            <a:r>
              <a:rPr lang="sk-SK" sz="2200" dirty="0"/>
              <a:t>Pozor na dĺžky reťazcov. Pri prevode sa pri nepoužití predpony FM a napriek jeho nezobrazeniu vždy necháva 1 znak na symbol (-,+).</a:t>
            </a:r>
          </a:p>
          <a:p>
            <a:pPr>
              <a:buNone/>
            </a:pPr>
            <a:endParaRPr lang="sk-SK" sz="2200" dirty="0"/>
          </a:p>
        </p:txBody>
      </p:sp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Ukážka vzorov pre číslo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/>
              <a:t>SELECT </a:t>
            </a:r>
            <a:r>
              <a:rPr lang="en-US" sz="2200" dirty="0" err="1"/>
              <a:t>to_char</a:t>
            </a:r>
            <a:r>
              <a:rPr lang="en-US" sz="2200" dirty="0"/>
              <a:t>(15,'999'), </a:t>
            </a:r>
            <a:r>
              <a:rPr lang="en-US" sz="2200" dirty="0" err="1"/>
              <a:t>to_char</a:t>
            </a:r>
            <a:r>
              <a:rPr lang="en-US" sz="2200" dirty="0"/>
              <a:t>(15,'000')</a:t>
            </a:r>
            <a:r>
              <a:rPr lang="sk-SK" sz="2200" dirty="0"/>
              <a:t>; </a:t>
            </a:r>
            <a:r>
              <a:rPr lang="sk-SK" sz="2200" dirty="0">
                <a:sym typeface="Wingdings" pitchFamily="2" charset="2"/>
              </a:rPr>
              <a:t> [15]  [015]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SELECT </a:t>
            </a:r>
            <a:r>
              <a:rPr lang="en-US" sz="2200" dirty="0" err="1"/>
              <a:t>to_char</a:t>
            </a:r>
            <a:r>
              <a:rPr lang="en-US" sz="2200" dirty="0"/>
              <a:t>(15.7,'999.00'), </a:t>
            </a:r>
            <a:r>
              <a:rPr lang="en-US" sz="2200" dirty="0" err="1"/>
              <a:t>to_char</a:t>
            </a:r>
            <a:r>
              <a:rPr lang="en-US" sz="2200" dirty="0"/>
              <a:t>(15.7,'000.00')</a:t>
            </a:r>
            <a:r>
              <a:rPr lang="sk-SK" sz="2200" dirty="0"/>
              <a:t>; </a:t>
            </a:r>
            <a:r>
              <a:rPr lang="sk-SK" sz="2200" dirty="0">
                <a:sym typeface="Wingdings" pitchFamily="2" charset="2"/>
              </a:rPr>
              <a:t>[15.70]  [015.70]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SELECT </a:t>
            </a:r>
            <a:r>
              <a:rPr lang="en-US" sz="2200" dirty="0" err="1"/>
              <a:t>to_char</a:t>
            </a:r>
            <a:r>
              <a:rPr lang="en-US" sz="2200" dirty="0"/>
              <a:t>(-15.7,'999.00'), </a:t>
            </a:r>
            <a:r>
              <a:rPr lang="en-US" sz="2200" dirty="0" err="1"/>
              <a:t>to_char</a:t>
            </a:r>
            <a:r>
              <a:rPr lang="en-US" sz="2200" dirty="0"/>
              <a:t>(-15.7,'999DS00')</a:t>
            </a:r>
            <a:r>
              <a:rPr lang="sk-SK" sz="2200" dirty="0"/>
              <a:t>; </a:t>
            </a:r>
            <a:r>
              <a:rPr lang="sk-SK" sz="2200" dirty="0">
                <a:sym typeface="Wingdings" pitchFamily="2" charset="2"/>
              </a:rPr>
              <a:t> [-15.70]  [15,70-]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SELECT </a:t>
            </a:r>
            <a:r>
              <a:rPr lang="en-US" sz="2200" dirty="0" err="1"/>
              <a:t>to_char</a:t>
            </a:r>
            <a:r>
              <a:rPr lang="en-US" sz="2200" dirty="0"/>
              <a:t>(-15.782,'9999V999'),</a:t>
            </a:r>
            <a:r>
              <a:rPr lang="sk-SK" sz="2200" dirty="0"/>
              <a:t> </a:t>
            </a:r>
            <a:r>
              <a:rPr lang="en-US" sz="2200" dirty="0" err="1"/>
              <a:t>to_char</a:t>
            </a:r>
            <a:r>
              <a:rPr lang="en-US" sz="2200" dirty="0"/>
              <a:t>(-15.782,'9999V9')</a:t>
            </a:r>
            <a:r>
              <a:rPr lang="sk-SK" sz="2200" dirty="0"/>
              <a:t>; </a:t>
            </a:r>
            <a:r>
              <a:rPr lang="sk-SK" sz="2200" dirty="0">
                <a:sym typeface="Wingdings" pitchFamily="2" charset="2"/>
              </a:rPr>
              <a:t> [-15782] [-158]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SELECT </a:t>
            </a:r>
            <a:r>
              <a:rPr lang="en-US" sz="2200" dirty="0" err="1"/>
              <a:t>to_char</a:t>
            </a:r>
            <a:r>
              <a:rPr lang="en-US" sz="2200" dirty="0"/>
              <a:t>(23,'99th'),</a:t>
            </a:r>
            <a:r>
              <a:rPr lang="sk-SK" sz="2200" dirty="0"/>
              <a:t> </a:t>
            </a:r>
            <a:r>
              <a:rPr lang="en-US" sz="2200" dirty="0" err="1"/>
              <a:t>to_char</a:t>
            </a:r>
            <a:r>
              <a:rPr lang="en-US" sz="2200" dirty="0"/>
              <a:t>(-23,'90999')</a:t>
            </a:r>
            <a:r>
              <a:rPr lang="sk-SK" sz="2200" dirty="0"/>
              <a:t>; </a:t>
            </a:r>
            <a:r>
              <a:rPr lang="sk-SK" sz="2200" dirty="0">
                <a:sym typeface="Wingdings" pitchFamily="2" charset="2"/>
              </a:rPr>
              <a:t> [23rd]  [-0023]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SELECT LENGTH(</a:t>
            </a:r>
            <a:r>
              <a:rPr lang="en-US" sz="2200" dirty="0" err="1"/>
              <a:t>to_char</a:t>
            </a:r>
            <a:r>
              <a:rPr lang="en-US" sz="2200" dirty="0"/>
              <a:t>(-0.1, '90.99')),</a:t>
            </a:r>
            <a:r>
              <a:rPr lang="sk-SK" sz="2200" dirty="0"/>
              <a:t> </a:t>
            </a:r>
            <a:r>
              <a:rPr lang="en-US" sz="2200" dirty="0" err="1"/>
              <a:t>to_char</a:t>
            </a:r>
            <a:r>
              <a:rPr lang="en-US" sz="2200" dirty="0"/>
              <a:t>(-0.1, '90.99')</a:t>
            </a:r>
            <a:r>
              <a:rPr lang="sk-SK" sz="2200" dirty="0"/>
              <a:t>; </a:t>
            </a:r>
            <a:r>
              <a:rPr lang="sk-SK" sz="2200" dirty="0">
                <a:sym typeface="Wingdings" pitchFamily="2" charset="2"/>
              </a:rPr>
              <a:t> [6]  [ -0.10]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SELECT LENGTH(</a:t>
            </a:r>
            <a:r>
              <a:rPr lang="en-US" sz="2200" dirty="0" err="1"/>
              <a:t>to_char</a:t>
            </a:r>
            <a:r>
              <a:rPr lang="en-US" sz="2200" dirty="0"/>
              <a:t>(-0.1, 'FM90.99')),</a:t>
            </a:r>
            <a:r>
              <a:rPr lang="sk-SK" sz="2200" dirty="0"/>
              <a:t> </a:t>
            </a:r>
            <a:r>
              <a:rPr lang="en-US" sz="2200" dirty="0" err="1"/>
              <a:t>to_char</a:t>
            </a:r>
            <a:r>
              <a:rPr lang="en-US" sz="2200" dirty="0"/>
              <a:t>(-0.1, 'FM90.99')</a:t>
            </a:r>
            <a:r>
              <a:rPr lang="sk-SK" sz="2200" dirty="0"/>
              <a:t>; </a:t>
            </a:r>
            <a:r>
              <a:rPr lang="sk-SK" sz="2200" dirty="0">
                <a:sym typeface="Wingdings" pitchFamily="2" charset="2"/>
              </a:rPr>
              <a:t> [4]  [-0.1]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Príklad na prevod z Čísla na TEXT a opačne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200" dirty="0"/>
              <a:t>Čo získame nasledovne zadanými príkazmi?</a:t>
            </a:r>
          </a:p>
          <a:p>
            <a:pPr>
              <a:buNone/>
            </a:pPr>
            <a:endParaRPr lang="sk-SK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5050" y="2800759"/>
            <a:ext cx="5972583" cy="3244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Iné možnosti zmeny formátu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>
            <a:normAutofit/>
          </a:bodyPr>
          <a:lstStyle/>
          <a:p>
            <a:r>
              <a:rPr lang="sk-SK" dirty="0"/>
              <a:t>Použitie funkcie CAST (hodnota AS požadovaný dátový typ):</a:t>
            </a:r>
          </a:p>
          <a:p>
            <a:pPr>
              <a:buNone/>
            </a:pPr>
            <a:r>
              <a:rPr lang="sk-SK" dirty="0"/>
              <a:t>		CAST (45 AS TEXT) </a:t>
            </a:r>
            <a:r>
              <a:rPr lang="sk-SK" dirty="0">
                <a:sym typeface="Wingdings" pitchFamily="2" charset="2"/>
              </a:rPr>
              <a:t> </a:t>
            </a:r>
            <a:r>
              <a:rPr lang="en-US" dirty="0"/>
              <a:t>'</a:t>
            </a:r>
            <a:r>
              <a:rPr lang="sk-SK" dirty="0"/>
              <a:t>45</a:t>
            </a:r>
            <a:r>
              <a:rPr lang="en-US" dirty="0"/>
              <a:t>'</a:t>
            </a:r>
            <a:endParaRPr lang="sk-SK" dirty="0"/>
          </a:p>
          <a:p>
            <a:r>
              <a:rPr lang="sk-SK" dirty="0"/>
              <a:t>Použitie jednoduchej funkcie s názvom dátového typu:</a:t>
            </a:r>
          </a:p>
          <a:p>
            <a:pPr>
              <a:buNone/>
            </a:pPr>
            <a:r>
              <a:rPr lang="sk-SK" dirty="0"/>
              <a:t>		TEXT (45) </a:t>
            </a:r>
            <a:r>
              <a:rPr lang="sk-SK" dirty="0">
                <a:sym typeface="Wingdings" pitchFamily="2" charset="2"/>
              </a:rPr>
              <a:t> </a:t>
            </a:r>
            <a:r>
              <a:rPr lang="en-US" dirty="0"/>
              <a:t>'</a:t>
            </a:r>
            <a:r>
              <a:rPr lang="sk-SK" dirty="0"/>
              <a:t>45</a:t>
            </a:r>
            <a:r>
              <a:rPr lang="en-US" dirty="0"/>
              <a:t>'</a:t>
            </a:r>
            <a:endParaRPr lang="sk-SK" dirty="0"/>
          </a:p>
          <a:p>
            <a:r>
              <a:rPr lang="sk-SK" dirty="0"/>
              <a:t>Použitie dvojnásobnej dvojbodky (historicky sa zaviedlo iba v </a:t>
            </a:r>
            <a:r>
              <a:rPr lang="sk-SK" dirty="0" err="1"/>
              <a:t>PostsreSQL</a:t>
            </a:r>
            <a:r>
              <a:rPr lang="sk-SK" dirty="0"/>
              <a:t>):</a:t>
            </a:r>
          </a:p>
          <a:p>
            <a:pPr>
              <a:buNone/>
            </a:pPr>
            <a:r>
              <a:rPr lang="sk-SK" dirty="0"/>
              <a:t>		45::text </a:t>
            </a:r>
            <a:r>
              <a:rPr lang="sk-SK" dirty="0">
                <a:sym typeface="Wingdings" pitchFamily="2" charset="2"/>
              </a:rPr>
              <a:t> </a:t>
            </a:r>
            <a:r>
              <a:rPr lang="en-US" dirty="0"/>
              <a:t>'</a:t>
            </a:r>
            <a:r>
              <a:rPr lang="sk-SK" dirty="0"/>
              <a:t>45</a:t>
            </a:r>
            <a:r>
              <a:rPr lang="en-US" dirty="0"/>
              <a:t>'</a:t>
            </a:r>
            <a:r>
              <a:rPr lang="sk-SK" dirty="0"/>
              <a:t>     ale </a:t>
            </a:r>
            <a:r>
              <a:rPr lang="en-US" dirty="0"/>
              <a:t>'</a:t>
            </a:r>
            <a:r>
              <a:rPr lang="sk-SK" dirty="0"/>
              <a:t>45.7</a:t>
            </a:r>
            <a:r>
              <a:rPr lang="en-US" dirty="0"/>
              <a:t>' </a:t>
            </a:r>
            <a:r>
              <a:rPr lang="sk-SK" dirty="0"/>
              <a:t>::</a:t>
            </a:r>
            <a:r>
              <a:rPr lang="sk-SK" dirty="0" err="1"/>
              <a:t>double</a:t>
            </a:r>
            <a:r>
              <a:rPr lang="sk-SK" dirty="0"/>
              <a:t> nebude fungovať, je potrebné zadať ako  </a:t>
            </a:r>
            <a:r>
              <a:rPr lang="en-US" dirty="0"/>
              <a:t>'</a:t>
            </a:r>
            <a:r>
              <a:rPr lang="sk-SK" dirty="0"/>
              <a:t>45.7</a:t>
            </a:r>
            <a:r>
              <a:rPr lang="en-US" dirty="0"/>
              <a:t>' </a:t>
            </a:r>
            <a:r>
              <a:rPr lang="sk-SK" dirty="0"/>
              <a:t>::</a:t>
            </a:r>
            <a:r>
              <a:rPr lang="sk-SK" dirty="0" err="1"/>
              <a:t>double</a:t>
            </a:r>
            <a:r>
              <a:rPr lang="sk-SK" dirty="0"/>
              <a:t> </a:t>
            </a:r>
            <a:r>
              <a:rPr lang="sk-SK" dirty="0" err="1"/>
              <a:t>precision</a:t>
            </a:r>
            <a:r>
              <a:rPr lang="sk-SK" dirty="0"/>
              <a:t>. Podobne nebude fungovať </a:t>
            </a:r>
          </a:p>
          <a:p>
            <a:pPr>
              <a:buNone/>
            </a:pPr>
            <a:r>
              <a:rPr lang="sk-SK" dirty="0" err="1"/>
              <a:t>Double</a:t>
            </a:r>
            <a:r>
              <a:rPr lang="sk-SK" dirty="0"/>
              <a:t> </a:t>
            </a:r>
            <a:r>
              <a:rPr lang="sk-SK" dirty="0" err="1"/>
              <a:t>precision</a:t>
            </a:r>
            <a:r>
              <a:rPr lang="sk-SK" dirty="0"/>
              <a:t>(</a:t>
            </a:r>
            <a:r>
              <a:rPr lang="en-US" dirty="0"/>
              <a:t>'</a:t>
            </a:r>
            <a:r>
              <a:rPr lang="sk-SK" dirty="0"/>
              <a:t>45.7</a:t>
            </a:r>
            <a:r>
              <a:rPr lang="en-US" dirty="0"/>
              <a:t>'</a:t>
            </a:r>
            <a:r>
              <a:rPr lang="sk-SK" dirty="0"/>
              <a:t>), ale float8(</a:t>
            </a:r>
            <a:r>
              <a:rPr lang="en-US" dirty="0"/>
              <a:t>'</a:t>
            </a:r>
            <a:r>
              <a:rPr lang="sk-SK" dirty="0"/>
              <a:t>45.7</a:t>
            </a:r>
            <a:r>
              <a:rPr lang="en-US" dirty="0"/>
              <a:t>'</a:t>
            </a:r>
            <a:r>
              <a:rPr lang="sk-SK" dirty="0"/>
              <a:t>) už áno.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Dátumové/Časové Funkcie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Pozor ako sa vo vašom </a:t>
            </a:r>
            <a:r>
              <a:rPr lang="sk-SK" dirty="0" err="1"/>
              <a:t>PostgreSQL</a:t>
            </a:r>
            <a:r>
              <a:rPr lang="sk-SK" dirty="0"/>
              <a:t> zadáva dátum 8/10/2020 môže byť 8. október aj 10. august. Preto je dobré si to overiť slovným výpisom mesiaca a zapamätať si ho. Prípadne zadať do mesiaca nezmysel, čiže číslo viac ako 12.</a:t>
            </a:r>
          </a:p>
          <a:p>
            <a:r>
              <a:rPr lang="sk-SK" dirty="0"/>
              <a:t>Možné zápisy dátumu a času sú uvedené v tabuľkách na stránke príslušného dátového typu:</a:t>
            </a:r>
          </a:p>
          <a:p>
            <a:pPr>
              <a:buNone/>
            </a:pPr>
            <a:r>
              <a:rPr lang="sk-SK" dirty="0"/>
              <a:t>https://www.postgresql.org/docs/12/datatype-datetime.html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Dátumové/Časové Funkcie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200" dirty="0" err="1"/>
              <a:t>age</a:t>
            </a:r>
            <a:r>
              <a:rPr lang="sk-SK" sz="2200" dirty="0"/>
              <a:t> ( </a:t>
            </a:r>
            <a:r>
              <a:rPr lang="sk-SK" sz="2200" dirty="0" err="1"/>
              <a:t>timestamp</a:t>
            </a:r>
            <a:r>
              <a:rPr lang="sk-SK" sz="2200" dirty="0"/>
              <a:t> [, </a:t>
            </a:r>
            <a:r>
              <a:rPr lang="sk-SK" sz="2200" dirty="0" err="1"/>
              <a:t>timestamp</a:t>
            </a:r>
            <a:r>
              <a:rPr lang="sk-SK" sz="2200" dirty="0"/>
              <a:t>]) – vráti rozdiel ako roky, mesiace a dni. Pri oboch argumentoch prijíma ako typ iba časovú značku. Ak nebude zadaný druhý argument, tak sa zaňho považuje </a:t>
            </a:r>
            <a:r>
              <a:rPr lang="sk-SK" sz="2200" dirty="0" err="1"/>
              <a:t>current_date</a:t>
            </a:r>
            <a:r>
              <a:rPr lang="sk-SK" sz="2200" dirty="0"/>
              <a:t>.</a:t>
            </a:r>
          </a:p>
          <a:p>
            <a:r>
              <a:rPr lang="sk-SK" sz="2200" dirty="0" err="1"/>
              <a:t>clock_timestamp</a:t>
            </a:r>
            <a:r>
              <a:rPr lang="sk-SK" sz="2200" dirty="0"/>
              <a:t>() –udáva vždy aktuálny čas, na rozdiel od </a:t>
            </a:r>
            <a:r>
              <a:rPr lang="sk-SK" sz="2200" dirty="0" err="1"/>
              <a:t>current_timestamp</a:t>
            </a:r>
            <a:r>
              <a:rPr lang="sk-SK" sz="2200" dirty="0"/>
              <a:t>, ktorý udáva čas spustenia dopytu. Počas spustenia dopytu sa výstup z tejto funkcie mení.</a:t>
            </a:r>
          </a:p>
          <a:p>
            <a:r>
              <a:rPr lang="sk-SK" sz="2200" dirty="0" err="1"/>
              <a:t>extract</a:t>
            </a:r>
            <a:r>
              <a:rPr lang="sk-SK" sz="2200" dirty="0"/>
              <a:t> (hodnota FROM interval alebo časová značka) – slúži na výber hodnoty, uvedenej v prvej časti z druhej časti. Hodnota sa špecifikuje ako jednotka času v angličtine. Funkcia by mala byť súčasťou aj iných prostredí ako </a:t>
            </a:r>
            <a:r>
              <a:rPr lang="sk-SK" sz="2200" dirty="0" err="1"/>
              <a:t>PostgreSQL</a:t>
            </a:r>
            <a:r>
              <a:rPr lang="sk-SK" sz="2200" dirty="0"/>
              <a:t>.</a:t>
            </a:r>
          </a:p>
          <a:p>
            <a:pPr>
              <a:buNone/>
            </a:pPr>
            <a:r>
              <a:rPr lang="sk-SK" sz="2200" dirty="0"/>
              <a:t>		</a:t>
            </a:r>
            <a:r>
              <a:rPr lang="en-US" sz="2200" dirty="0"/>
              <a:t>SELECT extract (hour FROM </a:t>
            </a:r>
            <a:r>
              <a:rPr lang="en-US" sz="2200" dirty="0" err="1"/>
              <a:t>current_timestamp</a:t>
            </a:r>
            <a:r>
              <a:rPr lang="en-US" sz="2200" dirty="0"/>
              <a:t>)</a:t>
            </a:r>
            <a:r>
              <a:rPr lang="sk-SK" sz="2200" dirty="0"/>
              <a:t>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Opakovanie z minulého Semestra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012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Máte tabuľku hráčov basketbalového tímu, ktorá obsahuje informácie o ich čísle, mene, priezvisku, výške, váhe, streľbe z poľa a streľbe trestných hodov.  Dáta do tabuľky sú na stránke predmetu k dnešnému cvičeniu. Vytvorte si tabuľku „</a:t>
            </a:r>
            <a:r>
              <a:rPr lang="sk-SK" dirty="0" err="1"/>
              <a:t>hraci</a:t>
            </a:r>
            <a:r>
              <a:rPr lang="sk-SK" dirty="0"/>
              <a:t>“ v schéme „</a:t>
            </a:r>
            <a:r>
              <a:rPr lang="sk-SK" dirty="0" err="1"/>
              <a:t>public</a:t>
            </a:r>
            <a:r>
              <a:rPr lang="sk-SK" dirty="0"/>
              <a:t>“ a importujte si do nej stiahnuté dáta.</a:t>
            </a:r>
          </a:p>
          <a:p>
            <a:pPr marL="457200" indent="-457200">
              <a:buFont typeface="+mj-lt"/>
              <a:buAutoNum type="arabicPeriod"/>
            </a:pPr>
            <a:r>
              <a:rPr lang="sk-SK" dirty="0"/>
              <a:t>Ako určíte 5 najvyšších hráčov z basketbalového tímu?</a:t>
            </a:r>
          </a:p>
          <a:p>
            <a:pPr marL="457200" indent="-457200">
              <a:buFont typeface="+mj-lt"/>
              <a:buAutoNum type="arabicPeriod"/>
            </a:pPr>
            <a:r>
              <a:rPr lang="sk-SK" dirty="0"/>
              <a:t>Ako určíte priemer streľby z poľa pre 5 najvyšších hráčov?</a:t>
            </a:r>
          </a:p>
          <a:p>
            <a:pPr marL="457200" indent="-457200">
              <a:buFont typeface="+mj-lt"/>
              <a:buAutoNum type="arabicPeriod"/>
            </a:pPr>
            <a:r>
              <a:rPr lang="sk-SK" dirty="0"/>
              <a:t>Ako určíte kto z 5 najvyšších hráčov má vyššiu streľbu z poľa ako je ich priemer streľby z poľa?</a:t>
            </a:r>
          </a:p>
        </p:txBody>
      </p:sp>
    </p:spTree>
    <p:extLst>
      <p:ext uri="{BB962C8B-B14F-4D97-AF65-F5344CB8AC3E}">
        <p14:creationId xmlns:p14="http://schemas.microsoft.com/office/powerpoint/2010/main" val="2582511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Dátumové/Časové Funkcie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86840"/>
          </a:xfrm>
        </p:spPr>
        <p:txBody>
          <a:bodyPr>
            <a:normAutofit lnSpcReduction="10000"/>
          </a:bodyPr>
          <a:lstStyle/>
          <a:p>
            <a:r>
              <a:rPr lang="sk-SK" dirty="0" err="1"/>
              <a:t>date_part</a:t>
            </a:r>
            <a:r>
              <a:rPr lang="sk-SK" dirty="0"/>
              <a:t> (hodnota, interval alebo časová značka) – slúži na to isté ako </a:t>
            </a:r>
            <a:r>
              <a:rPr lang="sk-SK" dirty="0" err="1"/>
              <a:t>extract</a:t>
            </a:r>
            <a:r>
              <a:rPr lang="sk-SK" dirty="0"/>
              <a:t>(), ale je to špecifikum </a:t>
            </a:r>
            <a:r>
              <a:rPr lang="sk-SK" dirty="0" err="1"/>
              <a:t>PostgreSQL</a:t>
            </a:r>
            <a:r>
              <a:rPr lang="sk-SK" dirty="0"/>
              <a:t>, čiže nebude fungovať v iných prostrediach. Mala by byť rýchlejšia ako </a:t>
            </a:r>
            <a:r>
              <a:rPr lang="sk-SK" dirty="0" err="1"/>
              <a:t>extract</a:t>
            </a:r>
            <a:r>
              <a:rPr lang="sk-SK" dirty="0"/>
              <a:t>(). Hodnota v prvom argumente sa zadáva ako reťazec.</a:t>
            </a:r>
          </a:p>
          <a:p>
            <a:pPr>
              <a:buNone/>
            </a:pPr>
            <a:r>
              <a:rPr lang="sk-SK" dirty="0"/>
              <a:t>		SELECT </a:t>
            </a:r>
            <a:r>
              <a:rPr lang="sk-SK" dirty="0" err="1"/>
              <a:t>date_part</a:t>
            </a:r>
            <a:r>
              <a:rPr lang="sk-SK" dirty="0"/>
              <a:t> ('</a:t>
            </a:r>
            <a:r>
              <a:rPr lang="sk-SK" dirty="0" err="1"/>
              <a:t>month</a:t>
            </a:r>
            <a:r>
              <a:rPr lang="sk-SK" dirty="0"/>
              <a:t>', </a:t>
            </a:r>
            <a:r>
              <a:rPr lang="sk-SK" dirty="0" err="1"/>
              <a:t>current_timestamp</a:t>
            </a:r>
            <a:r>
              <a:rPr lang="sk-SK" dirty="0"/>
              <a:t>);</a:t>
            </a:r>
          </a:p>
          <a:p>
            <a:pPr>
              <a:buNone/>
            </a:pPr>
            <a:r>
              <a:rPr lang="sk-SK" dirty="0"/>
              <a:t>		Ďalšie ukážky sú na stránke: </a:t>
            </a:r>
          </a:p>
          <a:p>
            <a:pPr>
              <a:buNone/>
            </a:pPr>
            <a:r>
              <a:rPr lang="sk-SK" dirty="0"/>
              <a:t>		https://www.postgresql.org/docs/12/functions-datetime.html</a:t>
            </a:r>
          </a:p>
          <a:p>
            <a:r>
              <a:rPr lang="sk-SK" dirty="0" err="1"/>
              <a:t>justify_days</a:t>
            </a:r>
            <a:r>
              <a:rPr lang="sk-SK" dirty="0"/>
              <a:t> (interval) a </a:t>
            </a:r>
            <a:r>
              <a:rPr lang="sk-SK" dirty="0" err="1"/>
              <a:t>justify_hours</a:t>
            </a:r>
            <a:r>
              <a:rPr lang="sk-SK" dirty="0"/>
              <a:t> (interval) – z intervalu pri 1. funkcii získava roky, mesiace, dni a hodiny, pri druhej možnosti dni a hodiny.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Dátumové/Časové Funkcie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86840"/>
          </a:xfrm>
        </p:spPr>
        <p:txBody>
          <a:bodyPr>
            <a:normAutofit/>
          </a:bodyPr>
          <a:lstStyle/>
          <a:p>
            <a:r>
              <a:rPr lang="sk-SK" dirty="0" err="1"/>
              <a:t>make_date</a:t>
            </a:r>
            <a:r>
              <a:rPr lang="sk-SK" dirty="0"/>
              <a:t> alebo interval, </a:t>
            </a:r>
            <a:r>
              <a:rPr lang="sk-SK" dirty="0" err="1"/>
              <a:t>time</a:t>
            </a:r>
            <a:r>
              <a:rPr lang="sk-SK" dirty="0"/>
              <a:t>, </a:t>
            </a:r>
            <a:r>
              <a:rPr lang="sk-SK" dirty="0" err="1"/>
              <a:t>timestamp</a:t>
            </a:r>
            <a:r>
              <a:rPr lang="sk-SK" dirty="0"/>
              <a:t>, </a:t>
            </a:r>
            <a:r>
              <a:rPr lang="sk-SK" dirty="0" err="1"/>
              <a:t>timestamptz</a:t>
            </a:r>
            <a:r>
              <a:rPr lang="sk-SK" dirty="0"/>
              <a:t> (argumenty sa líšia podľa uvedeného dátového typu) – slúži na vytvorenie príslušného dátového typu z jednotlivých argumentov, pričom záleží na poradí argumentov.</a:t>
            </a:r>
          </a:p>
          <a:p>
            <a:pPr>
              <a:buNone/>
            </a:pPr>
            <a:r>
              <a:rPr lang="sk-SK" dirty="0"/>
              <a:t>		</a:t>
            </a:r>
            <a:r>
              <a:rPr lang="en-US" dirty="0"/>
              <a:t>SELECT </a:t>
            </a:r>
            <a:r>
              <a:rPr lang="en-US" dirty="0" err="1"/>
              <a:t>make_timestamp</a:t>
            </a:r>
            <a:r>
              <a:rPr lang="en-US" dirty="0"/>
              <a:t> (2000, 12, 10, 12, 10, 5);</a:t>
            </a:r>
            <a:endParaRPr lang="sk-SK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Dátumové/Časové Funkcie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86840"/>
          </a:xfrm>
        </p:spPr>
        <p:txBody>
          <a:bodyPr>
            <a:normAutofit fontScale="85000" lnSpcReduction="10000"/>
          </a:bodyPr>
          <a:lstStyle/>
          <a:p>
            <a:r>
              <a:rPr lang="sk-SK" dirty="0"/>
              <a:t>AT TIME ZONE - slúži na pridanie časovej zóny pre dátový typ </a:t>
            </a:r>
            <a:r>
              <a:rPr lang="sk-SK" dirty="0" err="1"/>
              <a:t>timestamp</a:t>
            </a:r>
            <a:r>
              <a:rPr lang="sk-SK" dirty="0"/>
              <a:t> alebo na zmenu časovej zóny na inú zónu alebo zmenu hodnoty </a:t>
            </a:r>
            <a:r>
              <a:rPr lang="sk-SK" dirty="0" err="1"/>
              <a:t>timestamp</a:t>
            </a:r>
            <a:r>
              <a:rPr lang="sk-SK" dirty="0"/>
              <a:t> na čas bez označenia časovej zóny. </a:t>
            </a:r>
          </a:p>
          <a:p>
            <a:r>
              <a:rPr lang="sk-SK" dirty="0"/>
              <a:t>SELECT TIMESTAMP WITH TIME ZONE '2020-10-24 18:47:40+2' AT TIME ZONE 'CET';</a:t>
            </a:r>
          </a:p>
          <a:p>
            <a:endParaRPr lang="sk-SK" dirty="0"/>
          </a:p>
          <a:p>
            <a:r>
              <a:rPr lang="sk-SK" dirty="0"/>
              <a:t>SELECT TIMESTAMP '2001-02-16 20:38:40-05' AT TIME ZONE '</a:t>
            </a:r>
            <a:r>
              <a:rPr lang="sk-SK" dirty="0" err="1"/>
              <a:t>Asia</a:t>
            </a:r>
            <a:r>
              <a:rPr lang="sk-SK" dirty="0"/>
              <a:t>/</a:t>
            </a:r>
            <a:r>
              <a:rPr lang="sk-SK" dirty="0" err="1"/>
              <a:t>Tokyo</a:t>
            </a:r>
            <a:r>
              <a:rPr lang="sk-SK" dirty="0"/>
              <a:t>' AT TIME ZONE '</a:t>
            </a:r>
            <a:r>
              <a:rPr lang="sk-SK" dirty="0" err="1"/>
              <a:t>America</a:t>
            </a:r>
            <a:r>
              <a:rPr lang="sk-SK" dirty="0"/>
              <a:t>/Chicago';</a:t>
            </a:r>
          </a:p>
          <a:p>
            <a:endParaRPr lang="sk-SK" dirty="0"/>
          </a:p>
          <a:p>
            <a:r>
              <a:rPr lang="sk-SK" dirty="0"/>
              <a:t>SELECT TIMESTAMP '2020-10-24 18:47:40' AT TIME ZONE 'CET' AT TIME ZONE 'GMT';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Dátumové/Časové Funkcie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86840"/>
          </a:xfrm>
        </p:spPr>
        <p:txBody>
          <a:bodyPr>
            <a:normAutofit/>
          </a:bodyPr>
          <a:lstStyle/>
          <a:p>
            <a:pPr>
              <a:buNone/>
            </a:pPr>
            <a:endParaRPr lang="sk-SK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8827" y="2101161"/>
            <a:ext cx="10237209" cy="442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Opakovanie z tohto cvičenia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57175" lvl="1"/>
            <a:r>
              <a:rPr lang="sk-SK" sz="2800" dirty="0"/>
              <a:t>Prevody medzi dátovými typmi</a:t>
            </a:r>
          </a:p>
          <a:p>
            <a:pPr marL="257175" lvl="1"/>
            <a:r>
              <a:rPr lang="sk-SK" sz="2800" dirty="0"/>
              <a:t>Dátumové funkcie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Otázky?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Opakovanie z minulého Semestra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sk-SK" dirty="0"/>
              <a:t>Ako určíte najlepšieho strelca trestných hodov?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sk-SK" dirty="0"/>
              <a:t>Ako by ste určili skupinu hráčov s priezviskom začínajúcim na písmeno „A„ alebo výškou nad 200 cm?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sk-SK" dirty="0"/>
              <a:t>Aké obmedzenia by ste pre tabuľku navrhli?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sk-SK" dirty="0"/>
              <a:t>Ako by ste obmedzenia vytvorili?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sk-SK" dirty="0"/>
              <a:t>Ako by ste do tabuľky pridali nového hráča?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82511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Príprava na cvičenie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Na toto cvičenie nie je potrebné nič importovať ani vytvárať.</a:t>
            </a:r>
          </a:p>
        </p:txBody>
      </p:sp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NOW(), </a:t>
            </a:r>
            <a:r>
              <a:rPr lang="sk-SK" dirty="0" err="1"/>
              <a:t>CuRRENT_timestaMp</a:t>
            </a:r>
            <a:r>
              <a:rPr lang="sk-SK" dirty="0"/>
              <a:t>, CURRENT_DATE, CURRENT_TIME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054331"/>
          </a:xfrm>
        </p:spPr>
        <p:txBody>
          <a:bodyPr>
            <a:normAutofit/>
          </a:bodyPr>
          <a:lstStyle/>
          <a:p>
            <a:r>
              <a:rPr lang="sk-SK" dirty="0"/>
              <a:t>Pracujú so systémovým časom.</a:t>
            </a:r>
          </a:p>
          <a:p>
            <a:r>
              <a:rPr lang="sk-SK" dirty="0"/>
              <a:t>Budeme s nimi dnes pracovať v súvislosti s dátumovými funkciami.</a:t>
            </a:r>
          </a:p>
          <a:p>
            <a:r>
              <a:rPr lang="sk-SK" dirty="0"/>
              <a:t>Na určenie systémového času stačí použiť funkciu v dopyte SELECT:</a:t>
            </a:r>
          </a:p>
          <a:p>
            <a:pPr lvl="1">
              <a:buNone/>
            </a:pPr>
            <a:r>
              <a:rPr lang="sk-SK" dirty="0"/>
              <a:t>SELECT CURRENT_TIMESTAMP;</a:t>
            </a:r>
          </a:p>
          <a:p>
            <a:endParaRPr lang="sk-SK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4488873"/>
            <a:ext cx="4168536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Prevod medzi dátovými typmi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86840"/>
          </a:xfrm>
        </p:spPr>
        <p:txBody>
          <a:bodyPr>
            <a:normAutofit lnSpcReduction="10000"/>
          </a:bodyPr>
          <a:lstStyle/>
          <a:p>
            <a:r>
              <a:rPr lang="sk-SK" dirty="0"/>
              <a:t>Na prevod hodnôt je možné použiť funkcie </a:t>
            </a:r>
            <a:r>
              <a:rPr lang="sk-SK" dirty="0" err="1"/>
              <a:t>to_char</a:t>
            </a:r>
            <a:r>
              <a:rPr lang="sk-SK" dirty="0"/>
              <a:t>, </a:t>
            </a:r>
            <a:r>
              <a:rPr lang="sk-SK" dirty="0" err="1"/>
              <a:t>to_date</a:t>
            </a:r>
            <a:r>
              <a:rPr lang="sk-SK" dirty="0"/>
              <a:t>, </a:t>
            </a:r>
            <a:r>
              <a:rPr lang="sk-SK" dirty="0" err="1"/>
              <a:t>to_number</a:t>
            </a:r>
            <a:r>
              <a:rPr lang="sk-SK" dirty="0"/>
              <a:t> a </a:t>
            </a:r>
            <a:r>
              <a:rPr lang="sk-SK" dirty="0" err="1"/>
              <a:t>to_timestamp</a:t>
            </a:r>
            <a:r>
              <a:rPr lang="sk-SK" dirty="0"/>
              <a:t> (názvy funkcií by mali byť </a:t>
            </a:r>
            <a:r>
              <a:rPr lang="sk-SK" dirty="0" err="1"/>
              <a:t>samovysvetľujúce</a:t>
            </a:r>
            <a:r>
              <a:rPr lang="sk-SK" dirty="0"/>
              <a:t>) alebo funkciu CAST.</a:t>
            </a:r>
          </a:p>
          <a:p>
            <a:r>
              <a:rPr lang="sk-SK" dirty="0"/>
              <a:t>Všetky vyššie uvedené funkcie preberajú dvojicu argumentov, 1. argument definuje meniaci sa prvok a 2. argument je vzor, ktorý bude použitý pri prevode. Vzor je zadávaný ako reťazec a môže obsahovať aj iné znaky ako napr. „-“ , je možné aj použitie úvodzoviek pri pridanie slova do vzoru!!!</a:t>
            </a:r>
          </a:p>
          <a:p>
            <a:r>
              <a:rPr lang="sk-SK" dirty="0"/>
              <a:t>Vzor má viaceré špecifiká, závislé od dátového typu:</a:t>
            </a:r>
          </a:p>
          <a:p>
            <a:r>
              <a:rPr lang="sk-SK" dirty="0"/>
              <a:t>https://www.postgresql.org/docs/12/functions-formatting.html</a:t>
            </a:r>
          </a:p>
        </p:txBody>
      </p:sp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Vybrané Vzory na prevod z dátumového/Časového typu na TEXT A Opak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/>
              <a:t>Pre rok – YYYY, YYY, YY, Y</a:t>
            </a:r>
          </a:p>
          <a:p>
            <a:pPr>
              <a:buNone/>
            </a:pPr>
            <a:r>
              <a:rPr lang="sk-SK" dirty="0"/>
              <a:t>Pre celý názov mesiaca – MONTH, </a:t>
            </a:r>
            <a:r>
              <a:rPr lang="sk-SK" dirty="0" err="1"/>
              <a:t>Month</a:t>
            </a:r>
            <a:r>
              <a:rPr lang="sk-SK" dirty="0"/>
              <a:t>, </a:t>
            </a:r>
            <a:r>
              <a:rPr lang="sk-SK" dirty="0" err="1"/>
              <a:t>month</a:t>
            </a:r>
            <a:endParaRPr lang="sk-SK" dirty="0"/>
          </a:p>
          <a:p>
            <a:pPr>
              <a:buNone/>
            </a:pPr>
            <a:r>
              <a:rPr lang="sk-SK" dirty="0"/>
              <a:t>Pre skrátený názov mesiaca – MON, </a:t>
            </a:r>
            <a:r>
              <a:rPr lang="sk-SK" dirty="0" err="1"/>
              <a:t>Mon</a:t>
            </a:r>
            <a:r>
              <a:rPr lang="sk-SK" dirty="0"/>
              <a:t>, </a:t>
            </a:r>
            <a:r>
              <a:rPr lang="sk-SK" dirty="0" err="1"/>
              <a:t>mon</a:t>
            </a:r>
            <a:endParaRPr lang="sk-SK" dirty="0"/>
          </a:p>
          <a:p>
            <a:pPr>
              <a:buNone/>
            </a:pPr>
            <a:r>
              <a:rPr lang="sk-SK" dirty="0"/>
              <a:t>Pre číslo mesiaca – MM</a:t>
            </a:r>
          </a:p>
          <a:p>
            <a:pPr>
              <a:buNone/>
            </a:pPr>
            <a:r>
              <a:rPr lang="sk-SK" dirty="0"/>
              <a:t>Pre týždeň v roku - WW, pre týždeň v mesiaci - W</a:t>
            </a:r>
          </a:p>
          <a:p>
            <a:pPr>
              <a:buNone/>
            </a:pPr>
            <a:r>
              <a:rPr lang="sk-SK" dirty="0"/>
              <a:t>Pre názov dňa – DAY, </a:t>
            </a:r>
            <a:r>
              <a:rPr lang="sk-SK" dirty="0" err="1"/>
              <a:t>Day</a:t>
            </a:r>
            <a:r>
              <a:rPr lang="sk-SK" dirty="0"/>
              <a:t>, </a:t>
            </a:r>
            <a:r>
              <a:rPr lang="sk-SK" dirty="0" err="1"/>
              <a:t>day</a:t>
            </a:r>
            <a:endParaRPr lang="sk-SK" dirty="0"/>
          </a:p>
          <a:p>
            <a:pPr>
              <a:buNone/>
            </a:pPr>
            <a:r>
              <a:rPr lang="sk-SK" dirty="0"/>
              <a:t>Pre skrátený názov dňa – DY, </a:t>
            </a:r>
            <a:r>
              <a:rPr lang="sk-SK" dirty="0" err="1"/>
              <a:t>Dy</a:t>
            </a:r>
            <a:r>
              <a:rPr lang="sk-SK" dirty="0"/>
              <a:t>, </a:t>
            </a:r>
            <a:r>
              <a:rPr lang="sk-SK" dirty="0" err="1"/>
              <a:t>dy</a:t>
            </a:r>
            <a:endParaRPr lang="sk-SK" dirty="0"/>
          </a:p>
          <a:p>
            <a:pPr>
              <a:buNone/>
            </a:pPr>
            <a:r>
              <a:rPr lang="sk-SK" dirty="0"/>
              <a:t>Pre číslo dňa v roku DDD, v mesiaci DD, v týždni D (1. deň týždňa je nedeľa)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Vybrané Vzory na prevod z dátumového/Časového typu na TEXT a opak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dirty="0"/>
              <a:t>Pre anglické predpoludnie, popoludnie – AM, PM, am, </a:t>
            </a:r>
            <a:r>
              <a:rPr lang="sk-SK" dirty="0" err="1"/>
              <a:t>pm</a:t>
            </a:r>
            <a:r>
              <a:rPr lang="sk-SK" dirty="0"/>
              <a:t>, </a:t>
            </a:r>
            <a:r>
              <a:rPr lang="sk-SK" dirty="0" err="1"/>
              <a:t>a.m</a:t>
            </a:r>
            <a:r>
              <a:rPr lang="sk-SK" dirty="0"/>
              <a:t>., </a:t>
            </a:r>
            <a:r>
              <a:rPr lang="sk-SK" dirty="0" err="1"/>
              <a:t>p.m</a:t>
            </a:r>
            <a:r>
              <a:rPr lang="sk-SK" dirty="0"/>
              <a:t>.</a:t>
            </a:r>
          </a:p>
          <a:p>
            <a:pPr>
              <a:buNone/>
            </a:pPr>
            <a:r>
              <a:rPr lang="sk-SK" dirty="0"/>
              <a:t>Pre 12 hodinový tvar hodín HH, pre 24 hodinový tvar HH24</a:t>
            </a:r>
          </a:p>
          <a:p>
            <a:pPr>
              <a:buNone/>
            </a:pPr>
            <a:r>
              <a:rPr lang="sk-SK" dirty="0"/>
              <a:t>Pre minúty – MI</a:t>
            </a:r>
          </a:p>
          <a:p>
            <a:pPr>
              <a:buNone/>
            </a:pPr>
            <a:r>
              <a:rPr lang="sk-SK" dirty="0"/>
              <a:t>Pre sekundy – SS, pre milisekundy – MS, pre </a:t>
            </a:r>
            <a:r>
              <a:rPr lang="sk-SK" dirty="0" err="1"/>
              <a:t>mikrosekundy</a:t>
            </a:r>
            <a:r>
              <a:rPr lang="sk-SK" dirty="0"/>
              <a:t> – US</a:t>
            </a:r>
          </a:p>
          <a:p>
            <a:pPr>
              <a:buNone/>
            </a:pPr>
            <a:r>
              <a:rPr lang="sk-SK" dirty="0"/>
              <a:t>Pre skratku časového pásma – TZ, </a:t>
            </a:r>
            <a:r>
              <a:rPr lang="sk-SK" dirty="0" err="1"/>
              <a:t>tz</a:t>
            </a:r>
            <a:r>
              <a:rPr lang="sk-SK" dirty="0"/>
              <a:t>,  pre časový posun – TZH, </a:t>
            </a:r>
            <a:r>
              <a:rPr lang="sk-SK" dirty="0" err="1"/>
              <a:t>tzh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Vybrané Vzory na prevod z dátumového/Časového typu na TEXT a opak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dirty="0"/>
              <a:t>Vzory je ďalej možné doplniť o rôzne predpony alebo prípony. </a:t>
            </a:r>
          </a:p>
          <a:p>
            <a:pPr>
              <a:buNone/>
            </a:pPr>
            <a:r>
              <a:rPr lang="sk-SK" dirty="0"/>
              <a:t>Predpona FM odstráni 0 (napr. 01 na 1) alebo prázdne miesta v reťazci.</a:t>
            </a:r>
          </a:p>
          <a:p>
            <a:pPr>
              <a:buNone/>
            </a:pPr>
            <a:r>
              <a:rPr lang="sk-SK" dirty="0"/>
              <a:t>Predpona TM uvedie miestne názvy mesiacov a dní. ( U nás január, február,... Záleží však od nastavenia operačného systému)</a:t>
            </a:r>
          </a:p>
          <a:p>
            <a:pPr>
              <a:buNone/>
            </a:pPr>
            <a:r>
              <a:rPr lang="sk-SK" dirty="0"/>
              <a:t>Prípona TH, </a:t>
            </a:r>
            <a:r>
              <a:rPr lang="sk-SK" dirty="0" err="1"/>
              <a:t>th</a:t>
            </a:r>
            <a:r>
              <a:rPr lang="sk-SK" dirty="0"/>
              <a:t> pri poradí pridá anglické radové koncovky.</a:t>
            </a:r>
          </a:p>
          <a:p>
            <a:pPr>
              <a:buNone/>
            </a:pPr>
            <a:r>
              <a:rPr lang="sk-SK" dirty="0"/>
              <a:t>V prípade predpôn je povinné ich zadávať na začiatku pre danú časť vzoru. Pre prípony je to naopak.</a:t>
            </a:r>
          </a:p>
          <a:p>
            <a:pPr>
              <a:buNone/>
            </a:pPr>
            <a:r>
              <a:rPr lang="sk-SK" dirty="0"/>
              <a:t>Pozor aj na spájanie jednotlivých vzorov do dlhších reťazcov.</a:t>
            </a:r>
          </a:p>
          <a:p>
            <a:pPr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2408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4262</TotalTime>
  <Words>1872</Words>
  <Application>Microsoft Office PowerPoint</Application>
  <PresentationFormat>Širokouhlá</PresentationFormat>
  <Paragraphs>132</Paragraphs>
  <Slides>25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28" baseType="lpstr">
      <vt:lpstr>Arial</vt:lpstr>
      <vt:lpstr>Tw Cen MT</vt:lpstr>
      <vt:lpstr>Obvod</vt:lpstr>
      <vt:lpstr>Geografická báza údajov 2</vt:lpstr>
      <vt:lpstr>Opakovanie z minulého Semestra</vt:lpstr>
      <vt:lpstr>Opakovanie z minulého Semestra</vt:lpstr>
      <vt:lpstr>Príprava na cvičenie</vt:lpstr>
      <vt:lpstr>Funkcie NOW(), CuRRENT_timestaMp, CURRENT_DATE, CURRENT_TIME</vt:lpstr>
      <vt:lpstr>Prevod medzi dátovými typmi</vt:lpstr>
      <vt:lpstr>Vybrané Vzory na prevod z dátumového/Časového typu na TEXT A Opak</vt:lpstr>
      <vt:lpstr>Vybrané Vzory na prevod z dátumového/Časového typu na TEXT a opak</vt:lpstr>
      <vt:lpstr>Vybrané Vzory na prevod z dátumového/Časového typu na TEXT a opak</vt:lpstr>
      <vt:lpstr>Ukážka na prevod z dátumového/Časového typu na TEXT</vt:lpstr>
      <vt:lpstr>Príklad na prevod z dátumového/Časového typu na TEXT</vt:lpstr>
      <vt:lpstr>Vzory na prevod na číslo</vt:lpstr>
      <vt:lpstr>Vzory na prevod na číslo</vt:lpstr>
      <vt:lpstr>Upozornenia</vt:lpstr>
      <vt:lpstr>Ukážka vzorov pre číslo</vt:lpstr>
      <vt:lpstr>Príklad na prevod z Čísla na TEXT a opačne</vt:lpstr>
      <vt:lpstr>Iné možnosti zmeny formátu</vt:lpstr>
      <vt:lpstr>Dátumové/Časové Funkcie</vt:lpstr>
      <vt:lpstr>Dátumové/Časové Funkcie</vt:lpstr>
      <vt:lpstr>Dátumové/Časové Funkcie</vt:lpstr>
      <vt:lpstr>Dátumové/Časové Funkcie</vt:lpstr>
      <vt:lpstr>Dátumové/Časové Funkcie</vt:lpstr>
      <vt:lpstr>Dátumové/Časové Funkcie</vt:lpstr>
      <vt:lpstr>Opakovanie z tohto cvičenia</vt:lpstr>
      <vt:lpstr>Otázky?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Fábry Jozef</dc:creator>
  <cp:lastModifiedBy>Pelech Vladimír</cp:lastModifiedBy>
  <cp:revision>385</cp:revision>
  <dcterms:created xsi:type="dcterms:W3CDTF">2018-10-23T13:13:56Z</dcterms:created>
  <dcterms:modified xsi:type="dcterms:W3CDTF">2022-02-22T12:14:29Z</dcterms:modified>
</cp:coreProperties>
</file>