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0" r:id="rId2"/>
    <p:sldId id="272" r:id="rId3"/>
    <p:sldId id="325" r:id="rId4"/>
    <p:sldId id="404" r:id="rId5"/>
    <p:sldId id="356" r:id="rId6"/>
    <p:sldId id="396" r:id="rId7"/>
    <p:sldId id="397" r:id="rId8"/>
    <p:sldId id="398" r:id="rId9"/>
    <p:sldId id="357" r:id="rId10"/>
    <p:sldId id="399" r:id="rId11"/>
    <p:sldId id="400" r:id="rId12"/>
    <p:sldId id="401" r:id="rId13"/>
    <p:sldId id="402" r:id="rId14"/>
    <p:sldId id="403" r:id="rId15"/>
    <p:sldId id="405" r:id="rId16"/>
    <p:sldId id="406" r:id="rId17"/>
    <p:sldId id="407" r:id="rId18"/>
    <p:sldId id="410" r:id="rId19"/>
    <p:sldId id="411" r:id="rId20"/>
    <p:sldId id="413" r:id="rId21"/>
    <p:sldId id="415" r:id="rId22"/>
    <p:sldId id="414" r:id="rId23"/>
    <p:sldId id="416" r:id="rId24"/>
    <p:sldId id="417" r:id="rId25"/>
    <p:sldId id="359" r:id="rId26"/>
    <p:sldId id="377" r:id="rId27"/>
    <p:sldId id="418" r:id="rId28"/>
    <p:sldId id="393" r:id="rId29"/>
    <p:sldId id="326" r:id="rId30"/>
  </p:sldIdLst>
  <p:sldSz cx="12192000" cy="6858000"/>
  <p:notesSz cx="4279900" cy="548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Výchozí oddíl" id="{04394587-CAB8-4C0C-BE48-FDB63D8FE16A}">
          <p14:sldIdLst>
            <p14:sldId id="270"/>
            <p14:sldId id="325"/>
            <p14:sldId id="272"/>
            <p14:sldId id="356"/>
            <p14:sldId id="357"/>
            <p14:sldId id="359"/>
            <p14:sldId id="360"/>
            <p14:sldId id="361"/>
            <p14:sldId id="327"/>
            <p14:sldId id="312"/>
            <p14:sldId id="353"/>
            <p14:sldId id="328"/>
            <p14:sldId id="354"/>
            <p14:sldId id="355"/>
            <p14:sldId id="324"/>
            <p14:sldId id="326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8003" autoAdjust="0"/>
    <p:restoredTop sz="94660"/>
  </p:normalViewPr>
  <p:slideViewPr>
    <p:cSldViewPr snapToGrid="0">
      <p:cViewPr varScale="1">
        <p:scale>
          <a:sx n="69" d="100"/>
          <a:sy n="69" d="100"/>
        </p:scale>
        <p:origin x="-56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eoportal.sk/sk/zbgis_smd/na-stiahnutie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9FEB987-2291-418E-BBBD-83926143A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Geografická báza </a:t>
            </a:r>
            <a:r>
              <a:rPr lang="sk-SK" dirty="0" smtClean="0"/>
              <a:t>údajov 2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3A31D97E-B4FB-41E6-A22A-034A5034F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10559044" cy="4209268"/>
          </a:xfrm>
        </p:spPr>
        <p:txBody>
          <a:bodyPr>
            <a:normAutofit/>
          </a:bodyPr>
          <a:lstStyle/>
          <a:p>
            <a:r>
              <a:rPr lang="sk-SK" sz="3200" dirty="0"/>
              <a:t>Cvičenie </a:t>
            </a:r>
            <a:r>
              <a:rPr lang="sk-SK" sz="3200" dirty="0" smtClean="0"/>
              <a:t>2</a:t>
            </a:r>
            <a:endParaRPr lang="sk-SK" sz="3200" dirty="0"/>
          </a:p>
          <a:p>
            <a:r>
              <a:rPr lang="sk-SK" dirty="0"/>
              <a:t>Náplň:</a:t>
            </a:r>
          </a:p>
          <a:p>
            <a:pPr lvl="1"/>
            <a:r>
              <a:rPr lang="sk-SK" sz="2400" dirty="0" smtClean="0"/>
              <a:t>Import priestorových údajov do databázy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Mgr</a:t>
            </a:r>
            <a:r>
              <a:rPr lang="sk-SK" dirty="0"/>
              <a:t>. Vladimír </a:t>
            </a:r>
            <a:r>
              <a:rPr lang="sk-SK" dirty="0" smtClean="0"/>
              <a:t>Pelech</a:t>
            </a:r>
            <a:r>
              <a:rPr lang="sk-SK" smtClean="0"/>
              <a:t>, PhD.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2635753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</a:t>
            </a:r>
            <a:r>
              <a:rPr lang="sk-SK" dirty="0" err="1" smtClean="0"/>
              <a:t>PostGIS</a:t>
            </a:r>
            <a:r>
              <a:rPr lang="sk-SK" dirty="0" smtClean="0"/>
              <a:t> </a:t>
            </a:r>
            <a:r>
              <a:rPr lang="sk-SK" dirty="0" err="1" smtClean="0"/>
              <a:t>Shapefile</a:t>
            </a:r>
            <a:r>
              <a:rPr lang="sk-SK" dirty="0" smtClean="0"/>
              <a:t> import/export </a:t>
            </a:r>
            <a:r>
              <a:rPr lang="sk-SK" dirty="0" err="1" smtClean="0"/>
              <a:t>Manager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6686405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Ako prvý krok je potrebné nastaviť pripojenie do databázy v časti </a:t>
            </a:r>
            <a:r>
              <a:rPr lang="sk-SK" i="1" dirty="0" err="1" smtClean="0"/>
              <a:t>View</a:t>
            </a:r>
            <a:r>
              <a:rPr lang="sk-SK" i="1" dirty="0" smtClean="0"/>
              <a:t> </a:t>
            </a:r>
            <a:r>
              <a:rPr lang="sk-SK" i="1" dirty="0" err="1" smtClean="0"/>
              <a:t>connection</a:t>
            </a:r>
            <a:r>
              <a:rPr lang="sk-SK" i="1" dirty="0" smtClean="0"/>
              <a:t> </a:t>
            </a:r>
            <a:r>
              <a:rPr lang="sk-SK" i="1" dirty="0" err="1" smtClean="0"/>
              <a:t>details</a:t>
            </a:r>
            <a:r>
              <a:rPr lang="sk-SK" i="1" dirty="0" smtClean="0"/>
              <a:t>.</a:t>
            </a:r>
          </a:p>
          <a:p>
            <a:r>
              <a:rPr lang="sk-SK" dirty="0" smtClean="0"/>
              <a:t>Ako </a:t>
            </a:r>
            <a:r>
              <a:rPr lang="sk-SK" i="1" dirty="0" err="1" smtClean="0"/>
              <a:t>Username</a:t>
            </a:r>
            <a:r>
              <a:rPr lang="sk-SK" dirty="0" smtClean="0"/>
              <a:t> sa v našom prípade zadáva </a:t>
            </a:r>
            <a:r>
              <a:rPr lang="sk-SK" dirty="0" err="1" smtClean="0"/>
              <a:t>postgres</a:t>
            </a:r>
            <a:r>
              <a:rPr lang="sk-SK" dirty="0" smtClean="0"/>
              <a:t>, nasleduje heslo do databázy.</a:t>
            </a:r>
          </a:p>
          <a:p>
            <a:r>
              <a:rPr lang="sk-SK" dirty="0" smtClean="0"/>
              <a:t>Číslo portu 5432 sa môže meniť, ak je na stroji nainštalovaných viac verzií </a:t>
            </a:r>
            <a:r>
              <a:rPr lang="sk-SK" dirty="0" err="1" smtClean="0"/>
              <a:t>postgis</a:t>
            </a:r>
            <a:r>
              <a:rPr lang="sk-SK" dirty="0" smtClean="0"/>
              <a:t>. Číslo portu je možné zistiť vo vlastnostiach servera v záložke </a:t>
            </a:r>
            <a:r>
              <a:rPr lang="sk-SK" i="1" dirty="0" err="1" smtClean="0"/>
              <a:t>Connection</a:t>
            </a:r>
            <a:r>
              <a:rPr lang="sk-SK" dirty="0" smtClean="0"/>
              <a:t>.</a:t>
            </a:r>
          </a:p>
          <a:p>
            <a:r>
              <a:rPr lang="sk-SK" dirty="0" smtClean="0"/>
              <a:t>O vytvorenom pripojení je vypísaná </a:t>
            </a:r>
            <a:r>
              <a:rPr lang="sk-SK" dirty="0" err="1" smtClean="0"/>
              <a:t>hláška</a:t>
            </a:r>
            <a:r>
              <a:rPr lang="sk-SK" dirty="0" smtClean="0"/>
              <a:t>.</a:t>
            </a:r>
          </a:p>
          <a:p>
            <a:endParaRPr lang="sk-SK" i="1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89807" y="3151478"/>
            <a:ext cx="2943225" cy="246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81455" y="5841083"/>
            <a:ext cx="4710545" cy="1016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</a:t>
            </a:r>
            <a:r>
              <a:rPr lang="sk-SK" dirty="0" err="1" smtClean="0"/>
              <a:t>PostGIS</a:t>
            </a:r>
            <a:r>
              <a:rPr lang="sk-SK" dirty="0" smtClean="0"/>
              <a:t> </a:t>
            </a:r>
            <a:r>
              <a:rPr lang="sk-SK" dirty="0" err="1" smtClean="0"/>
              <a:t>Shapefile</a:t>
            </a:r>
            <a:r>
              <a:rPr lang="sk-SK" dirty="0" smtClean="0"/>
              <a:t> import/export </a:t>
            </a:r>
            <a:r>
              <a:rPr lang="sk-SK" dirty="0" err="1" smtClean="0"/>
              <a:t>Manager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10039206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V druhom kroku je potrebné uviesť dáta, ktoré chceme do databázy importovať, kliknutím na </a:t>
            </a:r>
            <a:r>
              <a:rPr lang="sk-SK" i="1" dirty="0" err="1" smtClean="0"/>
              <a:t>Add</a:t>
            </a:r>
            <a:r>
              <a:rPr lang="sk-SK" i="1" dirty="0" smtClean="0"/>
              <a:t> </a:t>
            </a:r>
            <a:r>
              <a:rPr lang="sk-SK" i="1" dirty="0" err="1" smtClean="0"/>
              <a:t>File</a:t>
            </a:r>
            <a:r>
              <a:rPr lang="sk-SK" i="1" dirty="0" smtClean="0"/>
              <a:t> </a:t>
            </a:r>
            <a:r>
              <a:rPr lang="sk-SK" dirty="0" smtClean="0"/>
              <a:t>a ich vyhľadaním na disku.</a:t>
            </a:r>
          </a:p>
          <a:p>
            <a:r>
              <a:rPr lang="sk-SK" dirty="0" smtClean="0"/>
              <a:t>Po ich uvedení budú zobrazené v tzv. zozname vkladaných vrstiev (Import List). </a:t>
            </a:r>
          </a:p>
          <a:p>
            <a:endParaRPr lang="sk-SK" i="1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838202"/>
            <a:ext cx="8084128" cy="3019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</a:t>
            </a:r>
            <a:r>
              <a:rPr lang="sk-SK" dirty="0" err="1" smtClean="0"/>
              <a:t>PostGIS</a:t>
            </a:r>
            <a:r>
              <a:rPr lang="sk-SK" dirty="0" smtClean="0"/>
              <a:t> </a:t>
            </a:r>
            <a:r>
              <a:rPr lang="sk-SK" dirty="0" err="1" smtClean="0"/>
              <a:t>Shapefile</a:t>
            </a:r>
            <a:r>
              <a:rPr lang="sk-SK" dirty="0" smtClean="0"/>
              <a:t> import/export </a:t>
            </a:r>
            <a:r>
              <a:rPr lang="sk-SK" dirty="0" err="1" smtClean="0"/>
              <a:t>Manager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10039206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V treťom kroku je potrebné vykonať viaceré nastavenia importu.</a:t>
            </a:r>
          </a:p>
          <a:p>
            <a:r>
              <a:rPr lang="sk-SK" dirty="0" smtClean="0"/>
              <a:t>Je možné nastaviť schému, názov vloženej tabuľky, názov stĺpca, ktorý bude obsahovať geometriu (prednastavený je názov </a:t>
            </a:r>
            <a:r>
              <a:rPr lang="sk-SK" dirty="0" err="1" smtClean="0"/>
              <a:t>geom</a:t>
            </a:r>
            <a:r>
              <a:rPr lang="sk-SK" dirty="0" smtClean="0"/>
              <a:t>), súradnicový systém vkladaných údajov (SRID) a mód (</a:t>
            </a:r>
            <a:r>
              <a:rPr lang="sk-SK" dirty="0" err="1" smtClean="0"/>
              <a:t>Create</a:t>
            </a:r>
            <a:r>
              <a:rPr lang="sk-SK" dirty="0" smtClean="0"/>
              <a:t> – vytvorenie úplne novej tabuľky, </a:t>
            </a:r>
            <a:r>
              <a:rPr lang="sk-SK" dirty="0" err="1" smtClean="0"/>
              <a:t>Append</a:t>
            </a:r>
            <a:r>
              <a:rPr lang="sk-SK" dirty="0" smtClean="0"/>
              <a:t> - pridanie k už existujúcej tabuľke, </a:t>
            </a:r>
            <a:r>
              <a:rPr lang="sk-SK" dirty="0" err="1" smtClean="0"/>
              <a:t>Delete</a:t>
            </a:r>
            <a:r>
              <a:rPr lang="sk-SK" dirty="0" smtClean="0"/>
              <a:t> - prepísanie už existujúcej tabuľky). 	</a:t>
            </a:r>
          </a:p>
          <a:p>
            <a:r>
              <a:rPr lang="sk-SK" dirty="0" smtClean="0"/>
              <a:t>Nikdy nezabudnite správne nastaviť SRID!!! Kontrola cez akýkoľvek GIS, ak je SRID pre vás neznámy.</a:t>
            </a:r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</a:t>
            </a:r>
            <a:r>
              <a:rPr lang="sk-SK" dirty="0" err="1" smtClean="0"/>
              <a:t>PostGIS</a:t>
            </a:r>
            <a:r>
              <a:rPr lang="sk-SK" dirty="0" smtClean="0"/>
              <a:t> </a:t>
            </a:r>
            <a:r>
              <a:rPr lang="sk-SK" dirty="0" err="1" smtClean="0"/>
              <a:t>Shapefile</a:t>
            </a:r>
            <a:r>
              <a:rPr lang="sk-SK" dirty="0" smtClean="0"/>
              <a:t> import/export </a:t>
            </a:r>
            <a:r>
              <a:rPr lang="sk-SK" dirty="0" err="1" smtClean="0"/>
              <a:t>Manager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10039206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Ďalšie možnosti importu sú v položke </a:t>
            </a:r>
            <a:r>
              <a:rPr lang="sk-SK" i="1" dirty="0" err="1" smtClean="0"/>
              <a:t>Options</a:t>
            </a:r>
            <a:r>
              <a:rPr lang="sk-SK" i="1" dirty="0" smtClean="0"/>
              <a:t>. </a:t>
            </a:r>
            <a:r>
              <a:rPr lang="sk-SK" dirty="0" smtClean="0"/>
              <a:t>Potrebné je</a:t>
            </a:r>
            <a:r>
              <a:rPr lang="sk-SK" i="1" dirty="0" smtClean="0"/>
              <a:t> </a:t>
            </a:r>
            <a:r>
              <a:rPr lang="sk-SK" dirty="0" smtClean="0"/>
              <a:t>hlavne správne nastaviť kódovanie údajov. Prednastavená hodnota je UTF-8.</a:t>
            </a:r>
          </a:p>
          <a:p>
            <a:r>
              <a:rPr lang="sk-SK" dirty="0" smtClean="0"/>
              <a:t>Kódovanie dostupné v </a:t>
            </a:r>
            <a:r>
              <a:rPr lang="sk-SK" dirty="0" err="1" smtClean="0"/>
              <a:t>postgreSQL</a:t>
            </a:r>
            <a:r>
              <a:rPr lang="sk-SK" dirty="0" smtClean="0"/>
              <a:t> 12 môžete nájsť na:</a:t>
            </a:r>
          </a:p>
          <a:p>
            <a:pPr lvl="1"/>
            <a:r>
              <a:rPr lang="sk-SK" dirty="0" smtClean="0"/>
              <a:t>https://www.postgresql.org/docs/12/multibyte.html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95309" y="3845383"/>
            <a:ext cx="4696691" cy="3012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</a:t>
            </a:r>
            <a:r>
              <a:rPr lang="sk-SK" dirty="0" err="1" smtClean="0"/>
              <a:t>PostGIS</a:t>
            </a:r>
            <a:r>
              <a:rPr lang="sk-SK" dirty="0" smtClean="0"/>
              <a:t> </a:t>
            </a:r>
            <a:r>
              <a:rPr lang="sk-SK" dirty="0" err="1" smtClean="0"/>
              <a:t>Shapefile</a:t>
            </a:r>
            <a:r>
              <a:rPr lang="sk-SK" dirty="0" smtClean="0"/>
              <a:t> import/export </a:t>
            </a:r>
            <a:r>
              <a:rPr lang="sk-SK" dirty="0" err="1" smtClean="0"/>
              <a:t>Manager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10039206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Po pridaní a nastavení importu je možné pristúpiť k importu vrstiev do databázy kliknutím na tlačidlo </a:t>
            </a:r>
            <a:r>
              <a:rPr lang="sk-SK" i="1" dirty="0" smtClean="0"/>
              <a:t>Import.</a:t>
            </a:r>
          </a:p>
          <a:p>
            <a:r>
              <a:rPr lang="sk-SK" dirty="0" smtClean="0"/>
              <a:t>Pre každú vrstvu bude vytvorená </a:t>
            </a:r>
            <a:r>
              <a:rPr lang="sk-SK" dirty="0" err="1" smtClean="0"/>
              <a:t>hláška</a:t>
            </a:r>
            <a:r>
              <a:rPr lang="sk-SK" dirty="0" smtClean="0"/>
              <a:t> v dolnej časti o úspešnom importe, alebo o chybe, ktorá znemožnila import danej vrstvy.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0819" y="4572000"/>
            <a:ext cx="10663842" cy="1549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QGIS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10039206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QGIS používateľovi umožňuje priamo pracovať s vrstvami uloženými v priestorovej databáze a súčasne ho je možné použiť na import priestorových údajov do databázy.</a:t>
            </a:r>
          </a:p>
          <a:p>
            <a:r>
              <a:rPr lang="sk-SK" dirty="0" smtClean="0"/>
              <a:t>Opäť je však potrebné si v prvom kroku vytvoriť pripojenie na databázu.</a:t>
            </a:r>
          </a:p>
          <a:p>
            <a:r>
              <a:rPr lang="sk-SK" dirty="0" smtClean="0"/>
              <a:t>V záložke </a:t>
            </a:r>
            <a:r>
              <a:rPr lang="sk-SK" i="1" dirty="0" err="1" smtClean="0"/>
              <a:t>Layer</a:t>
            </a:r>
            <a:r>
              <a:rPr lang="sk-SK" i="1" dirty="0" smtClean="0"/>
              <a:t> &gt; </a:t>
            </a:r>
            <a:r>
              <a:rPr lang="sk-SK" i="1" dirty="0" err="1" smtClean="0"/>
              <a:t>Add</a:t>
            </a:r>
            <a:r>
              <a:rPr lang="sk-SK" i="1" dirty="0" smtClean="0"/>
              <a:t> </a:t>
            </a:r>
            <a:r>
              <a:rPr lang="sk-SK" i="1" dirty="0" err="1" smtClean="0"/>
              <a:t>Layer</a:t>
            </a:r>
            <a:r>
              <a:rPr lang="sk-SK" dirty="0" smtClean="0"/>
              <a:t> nájdite nástroj </a:t>
            </a:r>
            <a:r>
              <a:rPr lang="sk-SK" i="1" dirty="0" err="1" smtClean="0"/>
              <a:t>Add</a:t>
            </a:r>
            <a:r>
              <a:rPr lang="sk-SK" i="1" dirty="0" smtClean="0"/>
              <a:t> </a:t>
            </a:r>
            <a:r>
              <a:rPr lang="sk-SK" i="1" dirty="0" err="1" smtClean="0"/>
              <a:t>PostGIS</a:t>
            </a:r>
            <a:r>
              <a:rPr lang="sk-SK" i="1" dirty="0" smtClean="0"/>
              <a:t> </a:t>
            </a:r>
            <a:r>
              <a:rPr lang="sk-SK" i="1" dirty="0" err="1" smtClean="0"/>
              <a:t>Layer</a:t>
            </a:r>
            <a:r>
              <a:rPr lang="sk-SK" dirty="0" smtClean="0"/>
              <a:t> a spustite ho. Uvedený nástroj môže mať aj vlastnú ikonku 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9215" y="4809692"/>
            <a:ext cx="4286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QGIS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6838806" cy="4608513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Po spustení uvedeného nástroja sa otvorí nové okno, kde je možné vidieť už vytvorené pripojenia, alebo je možné vytvoriť nové pripojenie kliknutím na </a:t>
            </a:r>
            <a:r>
              <a:rPr lang="sk-SK" i="1" dirty="0" smtClean="0"/>
              <a:t>New.</a:t>
            </a:r>
          </a:p>
          <a:p>
            <a:r>
              <a:rPr lang="sk-SK" dirty="0" smtClean="0"/>
              <a:t>Vytvorenie nového pripojenia je podobné ako pri skôr uvedenom postupe, je potrebné zadať názov pripojenia, port a názov databázy. </a:t>
            </a:r>
          </a:p>
          <a:p>
            <a:r>
              <a:rPr lang="sk-SK" dirty="0" smtClean="0"/>
              <a:t>Po kliknutí na </a:t>
            </a:r>
            <a:r>
              <a:rPr lang="sk-SK" i="1" dirty="0" smtClean="0"/>
              <a:t>Test </a:t>
            </a:r>
            <a:r>
              <a:rPr lang="sk-SK" i="1" dirty="0" err="1" smtClean="0"/>
              <a:t>Connection</a:t>
            </a:r>
            <a:r>
              <a:rPr lang="sk-SK" i="1" dirty="0" smtClean="0"/>
              <a:t> </a:t>
            </a:r>
            <a:r>
              <a:rPr lang="sk-SK" dirty="0" smtClean="0"/>
              <a:t> je možné otestovať dané pripojenie. </a:t>
            </a:r>
          </a:p>
          <a:p>
            <a:r>
              <a:rPr lang="sk-SK" dirty="0" smtClean="0"/>
              <a:t>Kliknutím na </a:t>
            </a:r>
            <a:r>
              <a:rPr lang="sk-SK" i="1" dirty="0" smtClean="0"/>
              <a:t>OK</a:t>
            </a:r>
            <a:r>
              <a:rPr lang="sk-SK" dirty="0" smtClean="0"/>
              <a:t> dôjde k vytvoreniu daného pripojenia.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45620" y="1222739"/>
            <a:ext cx="3946380" cy="5635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QGIS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1" y="2249486"/>
            <a:ext cx="10053061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Ak nebolo meno a heslo zadané a uložené v procese vytvárania pripojenia, tak ich bude potrebné zadať pri každom pripojení do databázy.</a:t>
            </a:r>
          </a:p>
          <a:p>
            <a:r>
              <a:rPr lang="sk-SK" dirty="0" smtClean="0"/>
              <a:t>Po zvolení vytvoreného pripojenia a kliknutí na </a:t>
            </a:r>
            <a:r>
              <a:rPr lang="sk-SK" i="1" dirty="0" err="1" smtClean="0"/>
              <a:t>Connect</a:t>
            </a:r>
            <a:r>
              <a:rPr lang="sk-SK" dirty="0" smtClean="0"/>
              <a:t> dôjde k zobrazeniu dostupných vrstiev v danej databáze spolu s </a:t>
            </a:r>
            <a:r>
              <a:rPr lang="sk-SK" dirty="0" err="1" smtClean="0"/>
              <a:t>metadátami</a:t>
            </a:r>
            <a:r>
              <a:rPr lang="sk-SK" dirty="0" smtClean="0"/>
              <a:t>.</a:t>
            </a:r>
          </a:p>
          <a:p>
            <a:endParaRPr lang="sk-SK" i="1" dirty="0" smtClean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3778" y="4225637"/>
            <a:ext cx="10530852" cy="242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QGIS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1" y="2249486"/>
            <a:ext cx="10053061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V prípade potreby práce s vrstvou v </a:t>
            </a:r>
            <a:r>
              <a:rPr lang="sk-SK" dirty="0" err="1" smtClean="0"/>
              <a:t>QGISe</a:t>
            </a:r>
            <a:r>
              <a:rPr lang="sk-SK" dirty="0" smtClean="0"/>
              <a:t>, je potrebné zvoliť si vrstvu so zoznamu a kliknúť na </a:t>
            </a:r>
            <a:r>
              <a:rPr lang="sk-SK" i="1" dirty="0" err="1" smtClean="0"/>
              <a:t>Add</a:t>
            </a:r>
            <a:r>
              <a:rPr lang="sk-SK" i="1" dirty="0" smtClean="0"/>
              <a:t> </a:t>
            </a:r>
            <a:r>
              <a:rPr lang="sk-SK" dirty="0" smtClean="0"/>
              <a:t>alebo použiť dvojklik na názov vrstvy.</a:t>
            </a:r>
          </a:p>
          <a:p>
            <a:r>
              <a:rPr lang="sk-SK" dirty="0" smtClean="0"/>
              <a:t>Môže to byť užitočné v prípade tvorby mapových výstupov.</a:t>
            </a:r>
          </a:p>
          <a:p>
            <a:r>
              <a:rPr lang="sk-SK" dirty="0" smtClean="0"/>
              <a:t>Na import vrstiev do databázy slúži v </a:t>
            </a:r>
            <a:r>
              <a:rPr lang="sk-SK" dirty="0" err="1" smtClean="0"/>
              <a:t>QGISe</a:t>
            </a:r>
            <a:r>
              <a:rPr lang="sk-SK" dirty="0" smtClean="0"/>
              <a:t> </a:t>
            </a:r>
            <a:r>
              <a:rPr lang="sk-SK" dirty="0" err="1" smtClean="0"/>
              <a:t>nátroj</a:t>
            </a:r>
            <a:r>
              <a:rPr lang="sk-SK" dirty="0" smtClean="0"/>
              <a:t> </a:t>
            </a:r>
            <a:r>
              <a:rPr lang="sk-SK" i="1" dirty="0" smtClean="0"/>
              <a:t>DB </a:t>
            </a:r>
            <a:r>
              <a:rPr lang="sk-SK" i="1" dirty="0" err="1" smtClean="0"/>
              <a:t>Manager</a:t>
            </a:r>
            <a:r>
              <a:rPr lang="sk-SK" i="1" dirty="0" smtClean="0"/>
              <a:t> </a:t>
            </a:r>
            <a:r>
              <a:rPr lang="sk-SK" dirty="0" smtClean="0"/>
              <a:t>dostupný v záložke</a:t>
            </a:r>
            <a:r>
              <a:rPr lang="sk-SK" i="1" dirty="0" smtClean="0"/>
              <a:t> </a:t>
            </a:r>
            <a:r>
              <a:rPr lang="sk-SK" i="1" dirty="0" err="1" smtClean="0"/>
              <a:t>Database</a:t>
            </a:r>
            <a:r>
              <a:rPr lang="sk-SK" i="1" dirty="0" smtClean="0"/>
              <a:t>                             </a:t>
            </a:r>
            <a:r>
              <a:rPr lang="sk-SK" dirty="0" smtClean="0"/>
              <a:t>alebo priamo cez ikonu </a:t>
            </a:r>
          </a:p>
          <a:p>
            <a:endParaRPr lang="sk-SK" dirty="0" smtClean="0"/>
          </a:p>
          <a:p>
            <a:r>
              <a:rPr lang="sk-SK" dirty="0" smtClean="0"/>
              <a:t>Po kliknutí na nástroj sa zobrazí jeho okno.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8815" y="4452072"/>
            <a:ext cx="2175320" cy="590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86405" y="4430855"/>
            <a:ext cx="545522" cy="515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QGIS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6201498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V novom okne je potrebné si v strome vľavo vybrať medzi vytvorenými pripojeniami. </a:t>
            </a:r>
          </a:p>
          <a:p>
            <a:r>
              <a:rPr lang="sk-SK" dirty="0" smtClean="0"/>
              <a:t>Na import vrstvy z </a:t>
            </a:r>
            <a:r>
              <a:rPr lang="sk-SK" dirty="0" err="1" smtClean="0"/>
              <a:t>QGISu</a:t>
            </a:r>
            <a:r>
              <a:rPr lang="sk-SK" dirty="0" smtClean="0"/>
              <a:t> do databázy slúži nástroj </a:t>
            </a:r>
            <a:r>
              <a:rPr lang="sk-SK" i="1" dirty="0" smtClean="0"/>
              <a:t>Import </a:t>
            </a:r>
            <a:r>
              <a:rPr lang="sk-SK" i="1" dirty="0" err="1" smtClean="0"/>
              <a:t>Layer</a:t>
            </a:r>
            <a:r>
              <a:rPr lang="sk-SK" i="1" dirty="0" smtClean="0"/>
              <a:t>/</a:t>
            </a:r>
            <a:r>
              <a:rPr lang="sk-SK" i="1" dirty="0" err="1" smtClean="0"/>
              <a:t>File</a:t>
            </a:r>
            <a:r>
              <a:rPr lang="sk-SK" i="1" dirty="0" smtClean="0"/>
              <a:t>... </a:t>
            </a:r>
            <a:r>
              <a:rPr lang="sk-SK" dirty="0" smtClean="0"/>
              <a:t>(v rámčeku)</a:t>
            </a:r>
          </a:p>
          <a:p>
            <a:r>
              <a:rPr lang="sk-SK" dirty="0" smtClean="0"/>
              <a:t>Spustenie nástroja otvorí nové okno.</a:t>
            </a: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17772" y="3391942"/>
            <a:ext cx="5074228" cy="346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dĺžnik 7"/>
          <p:cNvSpPr/>
          <p:nvPr/>
        </p:nvSpPr>
        <p:spPr>
          <a:xfrm>
            <a:off x="8077200" y="3934690"/>
            <a:ext cx="1302328" cy="31865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Príprava na cvičenie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Stiahnite si dáta zo stránky predmetu. Ide o dáta stiahnuté z projektu OSM za územie v okolí obce Marianka.</a:t>
            </a:r>
          </a:p>
          <a:p>
            <a:r>
              <a:rPr lang="sk-SK" dirty="0" smtClean="0"/>
              <a:t>Stiahnite si dáta za tretiu úroveň generalizácie vo formáte ESRI SHP z </a:t>
            </a:r>
            <a:r>
              <a:rPr lang="sk-SK" dirty="0" smtClean="0">
                <a:hlinkClick r:id="rId2"/>
              </a:rPr>
              <a:t>https://www.geoportal.sk/sk/zbgis_smd/na-stiahnutie/</a:t>
            </a:r>
            <a:r>
              <a:rPr lang="sk-SK" dirty="0" smtClean="0"/>
              <a:t>   a </a:t>
            </a:r>
            <a:r>
              <a:rPr lang="sk-SK" dirty="0" err="1" smtClean="0"/>
              <a:t>odzipujte</a:t>
            </a:r>
            <a:r>
              <a:rPr lang="sk-SK" dirty="0" smtClean="0"/>
              <a:t> si ich.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QGIS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6201498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V novom je okne potrebné zvoliť si importovanú vrstvu, nastaviť schému, voliteľne zmeniť názov.</a:t>
            </a:r>
          </a:p>
          <a:p>
            <a:pPr algn="just"/>
            <a:r>
              <a:rPr lang="sk-SK" dirty="0" smtClean="0"/>
              <a:t>V časti </a:t>
            </a:r>
            <a:r>
              <a:rPr lang="sk-SK" i="1" dirty="0" err="1" smtClean="0"/>
              <a:t>Options</a:t>
            </a:r>
            <a:r>
              <a:rPr lang="sk-SK" i="1" dirty="0" smtClean="0"/>
              <a:t> </a:t>
            </a:r>
            <a:r>
              <a:rPr lang="sk-SK" dirty="0" smtClean="0"/>
              <a:t>je možné nastaviť ďalšie parametre ako je vstupný a výstupný súradnicový systém, kódovanie, priestorový index atď.</a:t>
            </a:r>
          </a:p>
          <a:p>
            <a:pPr algn="just"/>
            <a:r>
              <a:rPr lang="sk-SK" dirty="0" smtClean="0"/>
              <a:t>Po kliknutí na </a:t>
            </a:r>
            <a:r>
              <a:rPr lang="sk-SK" i="1" dirty="0" smtClean="0"/>
              <a:t>OK</a:t>
            </a:r>
            <a:r>
              <a:rPr lang="sk-SK" dirty="0" smtClean="0"/>
              <a:t> vás systém vyzve na zadanie mena a hesla na prístup k databáze. Po ich zadaní prebehne import.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62875" y="1419225"/>
            <a:ext cx="4429125" cy="543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Príkazového riadku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5965" y="2249486"/>
            <a:ext cx="10349344" cy="4608513"/>
          </a:xfrm>
        </p:spPr>
        <p:txBody>
          <a:bodyPr>
            <a:normAutofit/>
          </a:bodyPr>
          <a:lstStyle/>
          <a:p>
            <a:r>
              <a:rPr lang="sk-SK" dirty="0" smtClean="0"/>
              <a:t>Je potrebné spustiť príkazový riadok, čím dôjde k zobrazeniu príslušného rozhrania.</a:t>
            </a:r>
          </a:p>
          <a:p>
            <a:r>
              <a:rPr lang="sk-SK" dirty="0" smtClean="0"/>
              <a:t>Následne je potrebné sa presunúť do priečinka, kde je nainštalovaná príslušná verzia </a:t>
            </a:r>
            <a:r>
              <a:rPr lang="sk-SK" dirty="0" err="1" smtClean="0"/>
              <a:t>PostgreSQL</a:t>
            </a:r>
            <a:r>
              <a:rPr lang="sk-SK" dirty="0" smtClean="0"/>
              <a:t>. Na presun použite príkaz </a:t>
            </a:r>
            <a:r>
              <a:rPr lang="sk-SK" i="1" dirty="0" err="1" smtClean="0"/>
              <a:t>cd</a:t>
            </a:r>
            <a:r>
              <a:rPr lang="sk-SK" i="1" dirty="0" smtClean="0"/>
              <a:t>.</a:t>
            </a:r>
            <a:r>
              <a:rPr lang="sk-SK" dirty="0" smtClean="0"/>
              <a:t> V prípade ponechania prednastavenej voľby počas inštalácie vo Windows ide o priečinok </a:t>
            </a:r>
            <a:r>
              <a:rPr lang="sk-SK" i="1" dirty="0" err="1" smtClean="0"/>
              <a:t>bin</a:t>
            </a:r>
            <a:r>
              <a:rPr lang="sk-SK" dirty="0" smtClean="0"/>
              <a:t> v priečinku s číslom verzie na ceste </a:t>
            </a:r>
            <a:r>
              <a:rPr lang="sk-SK" i="1" dirty="0" smtClean="0"/>
              <a:t>C:\Program </a:t>
            </a:r>
            <a:r>
              <a:rPr lang="sk-SK" i="1" dirty="0" err="1" smtClean="0"/>
              <a:t>Files\PostgreSQL</a:t>
            </a:r>
            <a:r>
              <a:rPr lang="sk-SK" i="1" dirty="0" smtClean="0"/>
              <a:t>\[číslo verzie] \</a:t>
            </a:r>
            <a:r>
              <a:rPr lang="sk-SK" i="1" dirty="0" err="1" smtClean="0"/>
              <a:t>bin</a:t>
            </a:r>
            <a:r>
              <a:rPr lang="sk-SK" dirty="0" smtClean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06645" y="5104475"/>
            <a:ext cx="9378228" cy="175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Príkazového riadku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1" y="2249486"/>
            <a:ext cx="9997643" cy="4608513"/>
          </a:xfrm>
        </p:spPr>
        <p:txBody>
          <a:bodyPr>
            <a:normAutofit lnSpcReduction="10000"/>
          </a:bodyPr>
          <a:lstStyle/>
          <a:p>
            <a:r>
              <a:rPr lang="sk-SK" dirty="0" smtClean="0"/>
              <a:t>Následne je potrebné spustiť príkaz </a:t>
            </a:r>
            <a:r>
              <a:rPr lang="sk-SK" i="1" dirty="0" smtClean="0"/>
              <a:t>shp2pgsql</a:t>
            </a:r>
            <a:r>
              <a:rPr lang="sk-SK" dirty="0" smtClean="0"/>
              <a:t> na import údajov, v ktorom je potrebné nastaviť všetky potrebné parametre.</a:t>
            </a:r>
          </a:p>
          <a:p>
            <a:pPr>
              <a:buNone/>
            </a:pPr>
            <a:r>
              <a:rPr lang="sk-SK" dirty="0" smtClean="0"/>
              <a:t>Ukážka príkazu:</a:t>
            </a:r>
          </a:p>
          <a:p>
            <a:pPr>
              <a:buNone/>
            </a:pPr>
            <a:r>
              <a:rPr lang="sk-SK" dirty="0" smtClean="0"/>
              <a:t>shp2pgsql –I –s 5514 “G:\PrifUK\Zam2\GBU\Nove_data\LS\ah_shp_3.shp“ </a:t>
            </a:r>
            <a:r>
              <a:rPr lang="sk-SK" dirty="0" err="1" smtClean="0"/>
              <a:t>public.stat</a:t>
            </a:r>
            <a:r>
              <a:rPr lang="sk-SK" dirty="0" smtClean="0"/>
              <a:t> | </a:t>
            </a:r>
            <a:r>
              <a:rPr lang="sk-SK" dirty="0" err="1" smtClean="0"/>
              <a:t>psql</a:t>
            </a:r>
            <a:r>
              <a:rPr lang="sk-SK" dirty="0" smtClean="0"/>
              <a:t> -U </a:t>
            </a:r>
            <a:r>
              <a:rPr lang="sk-SK" dirty="0" err="1" smtClean="0"/>
              <a:t>postgres</a:t>
            </a:r>
            <a:r>
              <a:rPr lang="sk-SK" dirty="0" smtClean="0"/>
              <a:t> –d GBU –p 5434</a:t>
            </a:r>
          </a:p>
          <a:p>
            <a:r>
              <a:rPr lang="sk-SK" dirty="0" smtClean="0"/>
              <a:t>Jednotlivé parametre sú označené pomlčkou -. </a:t>
            </a:r>
          </a:p>
          <a:p>
            <a:pPr>
              <a:buNone/>
            </a:pPr>
            <a:r>
              <a:rPr lang="sk-SK" dirty="0" smtClean="0"/>
              <a:t>-I vytvorí priestorový index                     -s označuje EPSG kód</a:t>
            </a:r>
          </a:p>
          <a:p>
            <a:pPr>
              <a:buNone/>
            </a:pPr>
            <a:r>
              <a:rPr lang="sk-SK" dirty="0" smtClean="0"/>
              <a:t>-U je meno požívateľa v našom prípade </a:t>
            </a:r>
            <a:r>
              <a:rPr lang="sk-SK" dirty="0" err="1" smtClean="0"/>
              <a:t>postgres</a:t>
            </a:r>
            <a:r>
              <a:rPr lang="sk-SK" dirty="0" smtClean="0"/>
              <a:t> </a:t>
            </a:r>
          </a:p>
          <a:p>
            <a:pPr>
              <a:buNone/>
            </a:pPr>
            <a:r>
              <a:rPr lang="sk-SK" dirty="0" smtClean="0"/>
              <a:t>–d označuje databázu                           –p číslo portu</a:t>
            </a:r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Príkazového riadku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1" y="2249486"/>
            <a:ext cx="9997643" cy="46085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dirty="0" smtClean="0"/>
              <a:t>Ukážka príkazu:</a:t>
            </a:r>
          </a:p>
          <a:p>
            <a:pPr>
              <a:buNone/>
            </a:pPr>
            <a:r>
              <a:rPr lang="sk-SK" dirty="0" smtClean="0"/>
              <a:t>shp2pgsql –I –s 5514 “G</a:t>
            </a:r>
            <a:r>
              <a:rPr lang="sk-SK" smtClean="0"/>
              <a:t>:\PrifUK\Zam2\GBU\Data\LS\sr_3.shp</a:t>
            </a:r>
            <a:r>
              <a:rPr lang="sk-SK" dirty="0" smtClean="0"/>
              <a:t>“ </a:t>
            </a:r>
            <a:r>
              <a:rPr lang="sk-SK" dirty="0" err="1" smtClean="0"/>
              <a:t>public.stat</a:t>
            </a:r>
            <a:r>
              <a:rPr lang="sk-SK" dirty="0" smtClean="0"/>
              <a:t> | </a:t>
            </a:r>
            <a:r>
              <a:rPr lang="sk-SK" dirty="0" err="1" smtClean="0"/>
              <a:t>psql</a:t>
            </a:r>
            <a:r>
              <a:rPr lang="sk-SK" dirty="0" smtClean="0"/>
              <a:t> -U </a:t>
            </a:r>
            <a:r>
              <a:rPr lang="sk-SK" dirty="0" err="1" smtClean="0"/>
              <a:t>postgres</a:t>
            </a:r>
            <a:r>
              <a:rPr lang="sk-SK" dirty="0" smtClean="0"/>
              <a:t> –d GBU –p 5434</a:t>
            </a:r>
          </a:p>
          <a:p>
            <a:r>
              <a:rPr lang="sk-SK" dirty="0" smtClean="0"/>
              <a:t>Znak | (zvislica) sa v SVK klávesnici zadáva ako pravý alt +W.</a:t>
            </a:r>
          </a:p>
          <a:p>
            <a:r>
              <a:rPr lang="sk-SK" dirty="0" err="1" smtClean="0"/>
              <a:t>psql</a:t>
            </a:r>
            <a:r>
              <a:rPr lang="sk-SK" dirty="0" smtClean="0"/>
              <a:t> je nástroj určený pre prácu s príkazovým riadkom v </a:t>
            </a:r>
            <a:r>
              <a:rPr lang="sk-SK" dirty="0" err="1" smtClean="0"/>
              <a:t>postgreSQL</a:t>
            </a:r>
            <a:r>
              <a:rPr lang="sk-SK" dirty="0" smtClean="0"/>
              <a:t>.</a:t>
            </a:r>
          </a:p>
          <a:p>
            <a:r>
              <a:rPr lang="sk-SK" dirty="0" smtClean="0"/>
              <a:t>Po spustení príkazu bude potrebné zadať heslo do databázy.</a:t>
            </a:r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Príkazového riadku</a:t>
            </a:r>
            <a:endParaRPr lang="sk-SK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96108" y="1754754"/>
            <a:ext cx="8543637" cy="5103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Možné chyby 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r>
              <a:rPr lang="sk-SK" dirty="0" smtClean="0"/>
              <a:t>Je ľubovoľné, aký spôsob importu do databázy budete používať.</a:t>
            </a:r>
          </a:p>
          <a:p>
            <a:r>
              <a:rPr lang="sk-SK" dirty="0" smtClean="0"/>
              <a:t>Nikdy si však nezabudnite skontrolovať, či databáza obsahuje priestorové rozšírenie, inak dostanete chybovú </a:t>
            </a:r>
            <a:r>
              <a:rPr lang="sk-SK" dirty="0" err="1" smtClean="0"/>
              <a:t>hlášku</a:t>
            </a:r>
            <a:r>
              <a:rPr lang="sk-SK" dirty="0" smtClean="0"/>
              <a:t>.</a:t>
            </a:r>
          </a:p>
          <a:p>
            <a:r>
              <a:rPr lang="sk-SK" dirty="0" smtClean="0"/>
              <a:t>Ďalším možným zdrojom chybových </a:t>
            </a:r>
            <a:r>
              <a:rPr lang="sk-SK" dirty="0" err="1" smtClean="0"/>
              <a:t>hlášok</a:t>
            </a:r>
            <a:r>
              <a:rPr lang="sk-SK" dirty="0" smtClean="0"/>
              <a:t> pri importe je chybná geometria alebo zlá voľba kódovania, čo znemožní správne prečítanie znakov.</a:t>
            </a:r>
          </a:p>
          <a:p>
            <a:endParaRPr lang="sk-SK" dirty="0" smtClean="0"/>
          </a:p>
          <a:p>
            <a:endParaRPr lang="sk-SK" dirty="0" smtClean="0"/>
          </a:p>
          <a:p>
            <a:pPr>
              <a:buNone/>
            </a:pPr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Výsledok po importe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14549"/>
          </a:xfrm>
        </p:spPr>
        <p:txBody>
          <a:bodyPr>
            <a:normAutofit/>
          </a:bodyPr>
          <a:lstStyle/>
          <a:p>
            <a:r>
              <a:rPr lang="sk-SK" dirty="0" smtClean="0"/>
              <a:t>V danej schéme pribudla importovaná tabuľka.</a:t>
            </a:r>
          </a:p>
          <a:p>
            <a:r>
              <a:rPr lang="sk-SK" dirty="0" smtClean="0"/>
              <a:t>Importovaná tabuľka obsahuje aj stĺpec s geometriou, najčastejšie používaný názov je </a:t>
            </a:r>
            <a:r>
              <a:rPr lang="sk-SK" i="1" dirty="0" err="1" smtClean="0"/>
              <a:t>geom</a:t>
            </a:r>
            <a:r>
              <a:rPr lang="sk-SK" i="1" dirty="0" smtClean="0"/>
              <a:t>. </a:t>
            </a:r>
            <a:r>
              <a:rPr lang="sk-SK" dirty="0" smtClean="0"/>
              <a:t>S týmto stĺpcom pracujú </a:t>
            </a:r>
            <a:r>
              <a:rPr lang="sk-SK" err="1" smtClean="0"/>
              <a:t>ST</a:t>
            </a:r>
            <a:r>
              <a:rPr lang="sk-SK" smtClean="0"/>
              <a:t>_   funkcie</a:t>
            </a:r>
            <a:r>
              <a:rPr lang="sk-SK" dirty="0" smtClean="0"/>
              <a:t>.</a:t>
            </a:r>
          </a:p>
          <a:p>
            <a:r>
              <a:rPr lang="sk-SK" dirty="0" smtClean="0"/>
              <a:t>Novšie verzie </a:t>
            </a:r>
            <a:r>
              <a:rPr lang="sk-SK" dirty="0" err="1" smtClean="0"/>
              <a:t>pgAdmina</a:t>
            </a:r>
            <a:r>
              <a:rPr lang="sk-SK" dirty="0" smtClean="0"/>
              <a:t> 4, od verzie 3.3, umožňujú aj zobrazenie objektov geometrie kliknutím na ikonku oka vedľa názvu </a:t>
            </a:r>
            <a:r>
              <a:rPr lang="sk-SK" dirty="0" err="1" smtClean="0"/>
              <a:t>geom</a:t>
            </a:r>
            <a:r>
              <a:rPr lang="sk-SK" dirty="0" smtClean="0"/>
              <a:t>. Dôjde tak k zobrazeniu geometrie objektov v novej záložke </a:t>
            </a:r>
            <a:r>
              <a:rPr lang="sk-SK" i="1" dirty="0" err="1" smtClean="0"/>
              <a:t>Geometry</a:t>
            </a:r>
            <a:r>
              <a:rPr lang="sk-SK" i="1" dirty="0" smtClean="0"/>
              <a:t> </a:t>
            </a:r>
            <a:r>
              <a:rPr lang="sk-SK" i="1" dirty="0" err="1" smtClean="0"/>
              <a:t>Viewer</a:t>
            </a:r>
            <a:r>
              <a:rPr lang="sk-SK" i="1" dirty="0" smtClean="0"/>
              <a:t>.</a:t>
            </a:r>
          </a:p>
          <a:p>
            <a:pPr>
              <a:buNone/>
            </a:pPr>
            <a:endParaRPr lang="sk-SK" i="1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2436" y="5293735"/>
            <a:ext cx="18288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Geometry</a:t>
            </a:r>
            <a:r>
              <a:rPr lang="sk-SK" dirty="0" smtClean="0"/>
              <a:t> </a:t>
            </a:r>
            <a:r>
              <a:rPr lang="sk-SK" dirty="0" err="1" smtClean="0"/>
              <a:t>Viewer</a:t>
            </a:r>
            <a:endParaRPr lang="sk-SK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40241" y="1944688"/>
            <a:ext cx="7652925" cy="441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Opakovanie z tohto cvičenia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57175" lvl="1"/>
            <a:r>
              <a:rPr lang="sk-SK" sz="2800" dirty="0" smtClean="0"/>
              <a:t>Pridanie priestorového rozšírenia POSTGIS</a:t>
            </a:r>
          </a:p>
          <a:p>
            <a:pPr marL="257175" lvl="1"/>
            <a:r>
              <a:rPr lang="sk-SK" sz="2800" dirty="0" smtClean="0"/>
              <a:t>Import priestorových údajov do databázy:</a:t>
            </a:r>
          </a:p>
          <a:p>
            <a:pPr marL="714375" lvl="2"/>
            <a:r>
              <a:rPr lang="sk-SK" sz="2400" dirty="0" err="1" smtClean="0"/>
              <a:t>PostGIS</a:t>
            </a:r>
            <a:r>
              <a:rPr lang="sk-SK" sz="2400" dirty="0" smtClean="0"/>
              <a:t> </a:t>
            </a:r>
            <a:r>
              <a:rPr lang="sk-SK" sz="2400" dirty="0" err="1" smtClean="0"/>
              <a:t>Shapefile</a:t>
            </a:r>
            <a:r>
              <a:rPr lang="sk-SK" sz="2400" dirty="0" smtClean="0"/>
              <a:t> import/export </a:t>
            </a:r>
            <a:r>
              <a:rPr lang="sk-SK" sz="2400" dirty="0" err="1" smtClean="0"/>
              <a:t>Manager</a:t>
            </a:r>
            <a:endParaRPr lang="sk-SK" sz="2400" dirty="0" smtClean="0"/>
          </a:p>
          <a:p>
            <a:pPr marL="714375" lvl="2"/>
            <a:r>
              <a:rPr lang="sk-SK" sz="2400" dirty="0" smtClean="0"/>
              <a:t>QGIS</a:t>
            </a:r>
          </a:p>
          <a:p>
            <a:pPr marL="714375" lvl="2"/>
            <a:r>
              <a:rPr lang="sk-SK" sz="2400" dirty="0" smtClean="0"/>
              <a:t>Príkazový riadok</a:t>
            </a:r>
          </a:p>
          <a:p>
            <a:pPr marL="257175" lvl="1"/>
            <a:r>
              <a:rPr lang="sk-SK" sz="2800" dirty="0" smtClean="0"/>
              <a:t>Zobrazenie geometrie pomocou </a:t>
            </a:r>
            <a:r>
              <a:rPr lang="sk-SK" sz="2800" dirty="0" err="1" smtClean="0"/>
              <a:t>Geometry</a:t>
            </a:r>
            <a:r>
              <a:rPr lang="sk-SK" sz="2800" dirty="0" smtClean="0"/>
              <a:t> </a:t>
            </a:r>
            <a:r>
              <a:rPr lang="sk-SK" sz="2800" dirty="0" err="1" smtClean="0"/>
              <a:t>Viewer</a:t>
            </a:r>
            <a:endParaRPr lang="sk-SK" sz="28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Otázky?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Opakovanie z minulého Cvičenia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400695"/>
          </a:xfrm>
        </p:spPr>
        <p:txBody>
          <a:bodyPr>
            <a:normAutofit/>
          </a:bodyPr>
          <a:lstStyle/>
          <a:p>
            <a:pPr marL="0" indent="0"/>
            <a:r>
              <a:rPr lang="sk-SK" dirty="0" smtClean="0"/>
              <a:t>Aké poznáte spôsoby na prevod medzi dátovými typmi?</a:t>
            </a:r>
          </a:p>
          <a:p>
            <a:pPr marL="0" indent="0"/>
            <a:r>
              <a:rPr lang="sk-SK" dirty="0" smtClean="0"/>
              <a:t>Ako by ste previedli dátum 1973-10-15 na reťazec nasledujúceho tvaru „73 </a:t>
            </a:r>
            <a:r>
              <a:rPr lang="sk-SK" dirty="0" err="1" smtClean="0"/>
              <a:t>Oct</a:t>
            </a:r>
            <a:r>
              <a:rPr lang="sk-SK" dirty="0" smtClean="0"/>
              <a:t> Pondelok“?</a:t>
            </a:r>
          </a:p>
          <a:p>
            <a:pPr marL="0" indent="0"/>
            <a:r>
              <a:rPr lang="sk-SK" dirty="0" smtClean="0"/>
              <a:t>Ako by ste previedli číslo 425.751 na reťazec tvaru „+0425,75100 EUR“? (je viac správnych riešení)</a:t>
            </a:r>
          </a:p>
          <a:p>
            <a:pPr marL="0" indent="0"/>
            <a:r>
              <a:rPr lang="sk-SK" dirty="0" smtClean="0"/>
              <a:t>Bude fungovať nasledujúci prevod: </a:t>
            </a:r>
            <a:r>
              <a:rPr lang="sk-SK" i="1" dirty="0" smtClean="0"/>
              <a:t>SELECT CHAR (1988-09-15);</a:t>
            </a:r>
            <a:r>
              <a:rPr lang="sk-SK" dirty="0" smtClean="0"/>
              <a:t> ? Ak áno, čo bude jeho výsledkom? </a:t>
            </a:r>
          </a:p>
          <a:p>
            <a:pPr marL="0" indent="0"/>
            <a:r>
              <a:rPr lang="sk-SK" dirty="0" smtClean="0"/>
              <a:t>Bude fungovať tento prevod </a:t>
            </a:r>
            <a:r>
              <a:rPr lang="sk-SK" i="1" dirty="0" smtClean="0"/>
              <a:t>SELECT '1988/09/15'::date;</a:t>
            </a:r>
            <a:r>
              <a:rPr lang="sk-SK" dirty="0" smtClean="0"/>
              <a:t> ?</a:t>
            </a:r>
          </a:p>
          <a:p>
            <a:pPr marL="0" indent="0"/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xmlns="" val="258251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Priestorové rozšírenie </a:t>
            </a:r>
            <a:r>
              <a:rPr lang="sk-SK" dirty="0" err="1" smtClean="0"/>
              <a:t>postgresql</a:t>
            </a:r>
            <a:r>
              <a:rPr lang="sk-SK" dirty="0" smtClean="0"/>
              <a:t> -</a:t>
            </a:r>
            <a:r>
              <a:rPr lang="sk-SK" dirty="0" err="1" smtClean="0"/>
              <a:t>postgis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09749"/>
          </a:xfrm>
        </p:spPr>
        <p:txBody>
          <a:bodyPr>
            <a:normAutofit/>
          </a:bodyPr>
          <a:lstStyle/>
          <a:p>
            <a:r>
              <a:rPr lang="sk-SK" dirty="0" smtClean="0"/>
              <a:t>Umožňuje dopytovať a pracovať aj s priestorovou zložkou údajov.</a:t>
            </a:r>
          </a:p>
          <a:p>
            <a:r>
              <a:rPr lang="sk-SK" dirty="0" smtClean="0"/>
              <a:t>Je možné pracovať s geometriou, meniť ju, meniť súradnicový systém, vytvárať okolie geometrie, </a:t>
            </a:r>
            <a:r>
              <a:rPr lang="sk-SK" dirty="0" err="1" smtClean="0"/>
              <a:t>atď</a:t>
            </a:r>
            <a:r>
              <a:rPr lang="sk-SK" dirty="0" smtClean="0"/>
              <a:t>...</a:t>
            </a:r>
          </a:p>
          <a:p>
            <a:r>
              <a:rPr lang="sk-SK" dirty="0" smtClean="0"/>
              <a:t>Možné typy geometrie:</a:t>
            </a:r>
          </a:p>
          <a:p>
            <a:pPr lvl="1"/>
            <a:r>
              <a:rPr lang="sk-SK" dirty="0" smtClean="0"/>
              <a:t>Point, </a:t>
            </a:r>
            <a:r>
              <a:rPr lang="sk-SK" dirty="0" err="1" smtClean="0"/>
              <a:t>Linestring</a:t>
            </a:r>
            <a:r>
              <a:rPr lang="sk-SK" dirty="0" smtClean="0"/>
              <a:t>, </a:t>
            </a:r>
            <a:r>
              <a:rPr lang="sk-SK" dirty="0" err="1" smtClean="0"/>
              <a:t>Polygon</a:t>
            </a:r>
            <a:r>
              <a:rPr lang="sk-SK" dirty="0" smtClean="0"/>
              <a:t>, </a:t>
            </a:r>
            <a:r>
              <a:rPr lang="sk-SK" dirty="0" err="1" smtClean="0"/>
              <a:t>Multipoint</a:t>
            </a:r>
            <a:r>
              <a:rPr lang="sk-SK" dirty="0" smtClean="0"/>
              <a:t>, </a:t>
            </a:r>
            <a:r>
              <a:rPr lang="sk-SK" dirty="0" err="1" smtClean="0"/>
              <a:t>Multilinestring</a:t>
            </a:r>
            <a:r>
              <a:rPr lang="sk-SK" dirty="0" smtClean="0"/>
              <a:t>, </a:t>
            </a:r>
            <a:r>
              <a:rPr lang="sk-SK" dirty="0" err="1" smtClean="0"/>
              <a:t>Multipolygon</a:t>
            </a:r>
            <a:endParaRPr lang="sk-SK" dirty="0" smtClean="0"/>
          </a:p>
          <a:p>
            <a:r>
              <a:rPr lang="sk-SK" dirty="0" smtClean="0"/>
              <a:t>Rozdiel medzi typom </a:t>
            </a:r>
            <a:r>
              <a:rPr lang="sk-SK" dirty="0" err="1" smtClean="0"/>
              <a:t>Geometry</a:t>
            </a:r>
            <a:r>
              <a:rPr lang="sk-SK" dirty="0" smtClean="0"/>
              <a:t>(plocha) a </a:t>
            </a:r>
            <a:r>
              <a:rPr lang="sk-SK" dirty="0" err="1" smtClean="0"/>
              <a:t>Geography</a:t>
            </a:r>
            <a:r>
              <a:rPr lang="sk-SK" dirty="0" smtClean="0"/>
              <a:t>(guľa).</a:t>
            </a:r>
          </a:p>
          <a:p>
            <a:r>
              <a:rPr lang="sk-SK" dirty="0" smtClean="0"/>
              <a:t>S geometriou pracujú tzv. priestorové funkcie, ktorých názvy sa začínajú na „ST_“, pričom ST je skratka pre </a:t>
            </a:r>
            <a:r>
              <a:rPr lang="sk-SK" dirty="0" err="1" smtClean="0"/>
              <a:t>Spatial</a:t>
            </a:r>
            <a:r>
              <a:rPr lang="sk-SK" dirty="0" smtClean="0"/>
              <a:t> Type. </a:t>
            </a:r>
            <a:endParaRPr lang="sk-SK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22478" y="3131128"/>
            <a:ext cx="2069522" cy="2069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Pridanie </a:t>
            </a:r>
            <a:r>
              <a:rPr lang="sk-SK" dirty="0" err="1" smtClean="0"/>
              <a:t>PostGIsu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054331"/>
          </a:xfrm>
        </p:spPr>
        <p:txBody>
          <a:bodyPr>
            <a:normAutofit/>
          </a:bodyPr>
          <a:lstStyle/>
          <a:p>
            <a:r>
              <a:rPr lang="sk-SK" dirty="0" smtClean="0"/>
              <a:t>Kým akékoľvek priestorové údaje importujete do databázy, vždy sa uistite, že daná databáza obsahuje priestorové rozšírenie </a:t>
            </a:r>
            <a:r>
              <a:rPr lang="sk-SK" dirty="0" err="1" smtClean="0"/>
              <a:t>PostGIS</a:t>
            </a:r>
            <a:r>
              <a:rPr lang="sk-SK" dirty="0" smtClean="0"/>
              <a:t>. Ak ho nebude obsahovať, import priestorových údajov vždy vyvolá chybu.</a:t>
            </a:r>
          </a:p>
          <a:p>
            <a:r>
              <a:rPr lang="sk-SK" dirty="0" smtClean="0"/>
              <a:t>Priestorové rozšírenie do databázy môžete pridať dvoma spôsobmi.</a:t>
            </a:r>
          </a:p>
          <a:p>
            <a:pPr lvl="1"/>
            <a:r>
              <a:rPr lang="sk-SK" dirty="0" smtClean="0"/>
              <a:t>1. cez položku </a:t>
            </a:r>
            <a:r>
              <a:rPr lang="sk-SK" i="1" dirty="0" err="1" smtClean="0"/>
              <a:t>Extensions</a:t>
            </a:r>
            <a:r>
              <a:rPr lang="sk-SK" dirty="0" smtClean="0"/>
              <a:t> v danej databáze</a:t>
            </a:r>
          </a:p>
          <a:p>
            <a:pPr lvl="1"/>
            <a:r>
              <a:rPr lang="sk-SK" dirty="0" smtClean="0"/>
              <a:t>2. pomocou spustenia SQL dopytu:</a:t>
            </a:r>
          </a:p>
          <a:p>
            <a:pPr lvl="2"/>
            <a:r>
              <a:rPr lang="sk-SK" dirty="0" smtClean="0"/>
              <a:t> </a:t>
            </a:r>
            <a:r>
              <a:rPr lang="sk-SK" i="1" dirty="0" smtClean="0"/>
              <a:t>CREATE EXTENSION </a:t>
            </a:r>
            <a:r>
              <a:rPr lang="sk-SK" i="1" dirty="0" err="1" smtClean="0"/>
              <a:t>postgis</a:t>
            </a:r>
            <a:r>
              <a:rPr lang="sk-SK" i="1" dirty="0" smtClean="0"/>
              <a:t>;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7509" y="4446000"/>
            <a:ext cx="2534438" cy="241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7166" y="4122000"/>
            <a:ext cx="2474834" cy="273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dĺžnik 5"/>
          <p:cNvSpPr/>
          <p:nvPr/>
        </p:nvSpPr>
        <p:spPr>
          <a:xfrm>
            <a:off x="10335491" y="5749636"/>
            <a:ext cx="1302328" cy="31865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Pridanie </a:t>
            </a:r>
            <a:r>
              <a:rPr lang="sk-SK" dirty="0" err="1" smtClean="0"/>
              <a:t>PostGIsu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303714"/>
          </a:xfrm>
        </p:spPr>
        <p:txBody>
          <a:bodyPr>
            <a:normAutofit lnSpcReduction="10000"/>
          </a:bodyPr>
          <a:lstStyle/>
          <a:p>
            <a:pPr marL="228600" lvl="1">
              <a:spcBef>
                <a:spcPts val="1000"/>
              </a:spcBef>
            </a:pPr>
            <a:r>
              <a:rPr lang="sk-SK" sz="2400" dirty="0" smtClean="0"/>
              <a:t>1. cez položku </a:t>
            </a:r>
            <a:r>
              <a:rPr lang="sk-SK" sz="2400" i="1" dirty="0" err="1" smtClean="0"/>
              <a:t>Extensions</a:t>
            </a:r>
            <a:r>
              <a:rPr lang="sk-SK" sz="2400" dirty="0" smtClean="0"/>
              <a:t> v danej databáze</a:t>
            </a:r>
          </a:p>
          <a:p>
            <a:pPr marL="685800" lvl="2">
              <a:spcBef>
                <a:spcPts val="1000"/>
              </a:spcBef>
            </a:pPr>
            <a:r>
              <a:rPr lang="sk-SK" sz="2200" dirty="0" err="1" smtClean="0"/>
              <a:t>Klik</a:t>
            </a:r>
            <a:r>
              <a:rPr lang="sk-SK" sz="2200" dirty="0" smtClean="0"/>
              <a:t> pravým tlačidlom na </a:t>
            </a:r>
            <a:r>
              <a:rPr lang="sk-SK" sz="2000" i="1" dirty="0" err="1" smtClean="0"/>
              <a:t>Extensions</a:t>
            </a:r>
            <a:r>
              <a:rPr lang="sk-SK" sz="2000" i="1" dirty="0" smtClean="0"/>
              <a:t> -&gt; </a:t>
            </a:r>
            <a:r>
              <a:rPr lang="sk-SK" sz="2000" i="1" dirty="0" err="1" smtClean="0"/>
              <a:t>Create</a:t>
            </a:r>
            <a:r>
              <a:rPr lang="sk-SK" sz="2000" i="1" dirty="0" smtClean="0"/>
              <a:t> -&gt; </a:t>
            </a:r>
            <a:r>
              <a:rPr lang="sk-SK" sz="2000" i="1" dirty="0" err="1" smtClean="0"/>
              <a:t>Extension</a:t>
            </a:r>
            <a:r>
              <a:rPr lang="sk-SK" sz="2000" i="1" dirty="0" smtClean="0"/>
              <a:t>...</a:t>
            </a:r>
          </a:p>
          <a:p>
            <a:pPr marL="685800" lvl="2">
              <a:spcBef>
                <a:spcPts val="1000"/>
              </a:spcBef>
            </a:pPr>
            <a:endParaRPr lang="sk-SK" sz="2000" i="1" dirty="0" smtClean="0"/>
          </a:p>
          <a:p>
            <a:pPr marL="685800" lvl="2">
              <a:spcBef>
                <a:spcPts val="1000"/>
              </a:spcBef>
            </a:pPr>
            <a:endParaRPr lang="sk-SK" sz="2000" i="1" dirty="0" smtClean="0"/>
          </a:p>
          <a:p>
            <a:pPr marL="685800" lvl="2">
              <a:spcBef>
                <a:spcPts val="1000"/>
              </a:spcBef>
            </a:pPr>
            <a:endParaRPr lang="sk-SK" sz="2000" i="1" dirty="0" smtClean="0"/>
          </a:p>
          <a:p>
            <a:pPr marL="685800" lvl="2">
              <a:spcBef>
                <a:spcPts val="1000"/>
              </a:spcBef>
            </a:pPr>
            <a:endParaRPr lang="sk-SK" sz="2000" i="1" dirty="0" smtClean="0"/>
          </a:p>
          <a:p>
            <a:pPr marL="685800" lvl="2">
              <a:spcBef>
                <a:spcPts val="1000"/>
              </a:spcBef>
            </a:pPr>
            <a:endParaRPr lang="sk-SK" sz="2000" i="1" dirty="0" smtClean="0"/>
          </a:p>
          <a:p>
            <a:pPr marL="685800" lvl="2">
              <a:spcBef>
                <a:spcPts val="1000"/>
              </a:spcBef>
            </a:pPr>
            <a:r>
              <a:rPr lang="sk-SK" sz="2400" dirty="0" smtClean="0"/>
              <a:t>Následne sa zobrazí nové okno, kde sa v záložke </a:t>
            </a:r>
            <a:r>
              <a:rPr lang="sk-SK" sz="2400" i="1" dirty="0" err="1" smtClean="0"/>
              <a:t>General</a:t>
            </a:r>
            <a:r>
              <a:rPr lang="sk-SK" sz="2400" dirty="0" smtClean="0"/>
              <a:t> do poľa </a:t>
            </a:r>
            <a:r>
              <a:rPr lang="sk-SK" sz="2400" i="1" dirty="0" err="1" smtClean="0"/>
              <a:t>Name</a:t>
            </a:r>
            <a:r>
              <a:rPr lang="sk-SK" sz="2400" dirty="0" smtClean="0"/>
              <a:t> zadá </a:t>
            </a:r>
            <a:r>
              <a:rPr lang="sk-SK" sz="2400" i="1" dirty="0" err="1" smtClean="0"/>
              <a:t>postgis</a:t>
            </a:r>
            <a:r>
              <a:rPr lang="sk-SK" sz="2400" i="1" dirty="0" smtClean="0"/>
              <a:t> </a:t>
            </a:r>
            <a:r>
              <a:rPr lang="sk-SK" sz="2400" dirty="0" smtClean="0"/>
              <a:t>a ľavým tlačidlom sa klikne na</a:t>
            </a:r>
            <a:r>
              <a:rPr lang="sk-SK" sz="2400" i="1" dirty="0" smtClean="0"/>
              <a:t> </a:t>
            </a:r>
            <a:r>
              <a:rPr lang="sk-SK" sz="2400" i="1" dirty="0" err="1" smtClean="0"/>
              <a:t>Save</a:t>
            </a:r>
            <a:r>
              <a:rPr lang="sk-SK" sz="2400" i="1" dirty="0" smtClean="0"/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3183" y="3204728"/>
            <a:ext cx="57245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10450" y="4355523"/>
            <a:ext cx="4781550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Pridanie </a:t>
            </a:r>
            <a:r>
              <a:rPr lang="sk-SK" dirty="0" err="1" smtClean="0"/>
              <a:t>PostGIsu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303714"/>
          </a:xfrm>
        </p:spPr>
        <p:txBody>
          <a:bodyPr>
            <a:normAutofit/>
          </a:bodyPr>
          <a:lstStyle/>
          <a:p>
            <a:pPr marL="228600" lvl="1"/>
            <a:r>
              <a:rPr lang="sk-SK" sz="2400" dirty="0" smtClean="0"/>
              <a:t>2. pomocou spustenia SQL dopytu:</a:t>
            </a:r>
          </a:p>
          <a:p>
            <a:pPr lvl="2"/>
            <a:r>
              <a:rPr lang="sk-SK" sz="2400" dirty="0" smtClean="0"/>
              <a:t> </a:t>
            </a:r>
            <a:r>
              <a:rPr lang="sk-SK" sz="2400" i="1" dirty="0" smtClean="0"/>
              <a:t>CREATE EXTENSION </a:t>
            </a:r>
            <a:r>
              <a:rPr lang="sk-SK" sz="2400" i="1" dirty="0" err="1" smtClean="0"/>
              <a:t>postgis</a:t>
            </a:r>
            <a:r>
              <a:rPr lang="sk-SK" sz="2400" i="1" dirty="0" smtClean="0"/>
              <a:t>;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63945" y="3339379"/>
            <a:ext cx="5183764" cy="2850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Pridanie </a:t>
            </a:r>
            <a:r>
              <a:rPr lang="sk-SK" dirty="0" err="1" smtClean="0"/>
              <a:t>PostGIsu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303714"/>
          </a:xfrm>
        </p:spPr>
        <p:txBody>
          <a:bodyPr>
            <a:normAutofit/>
          </a:bodyPr>
          <a:lstStyle/>
          <a:p>
            <a:pPr marL="228600" lvl="1">
              <a:buNone/>
            </a:pPr>
            <a:r>
              <a:rPr lang="sk-SK" sz="2400" dirty="0" smtClean="0"/>
              <a:t>Ak by nebolo možné nájsť rozšírenie </a:t>
            </a:r>
            <a:r>
              <a:rPr lang="sk-SK" sz="2400" i="1" dirty="0" err="1" smtClean="0"/>
              <a:t>postgis</a:t>
            </a:r>
            <a:r>
              <a:rPr lang="sk-SK" sz="2400" dirty="0" smtClean="0"/>
              <a:t> v menu na pridanie, alebo SQL dopyt informoval vo výpise o neexistujúcom rozšírení, tak je pre danú verziu databázy </a:t>
            </a:r>
            <a:r>
              <a:rPr lang="sk-SK" sz="2400" i="1" dirty="0" err="1" smtClean="0"/>
              <a:t>postgreSQL</a:t>
            </a:r>
            <a:r>
              <a:rPr lang="sk-SK" sz="2400" dirty="0" smtClean="0"/>
              <a:t> pravdepodobne potrebné nainštalovať </a:t>
            </a:r>
            <a:r>
              <a:rPr lang="sk-SK" sz="2400" i="1" dirty="0" err="1" smtClean="0"/>
              <a:t>postgis</a:t>
            </a:r>
            <a:r>
              <a:rPr lang="sk-SK" sz="2400" dirty="0" smtClean="0"/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IMPORT pomocou </a:t>
            </a:r>
            <a:r>
              <a:rPr lang="sk-SK" dirty="0" err="1" smtClean="0"/>
              <a:t>PostGIS</a:t>
            </a:r>
            <a:r>
              <a:rPr lang="sk-SK" dirty="0" smtClean="0"/>
              <a:t> </a:t>
            </a:r>
            <a:r>
              <a:rPr lang="sk-SK" dirty="0" err="1" smtClean="0"/>
              <a:t>Shapefile</a:t>
            </a:r>
            <a:r>
              <a:rPr lang="sk-SK" dirty="0" smtClean="0"/>
              <a:t> import/export </a:t>
            </a:r>
            <a:r>
              <a:rPr lang="sk-SK" dirty="0" err="1" smtClean="0"/>
              <a:t>Manager</a:t>
            </a:r>
            <a:endParaRPr lang="sk-SK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xmlns="" id="{C94A6754-C5E6-46FF-9845-9B9C8BFA33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249487"/>
            <a:ext cx="6118370" cy="4386840"/>
          </a:xfrm>
        </p:spPr>
        <p:txBody>
          <a:bodyPr>
            <a:normAutofit/>
          </a:bodyPr>
          <a:lstStyle/>
          <a:p>
            <a:r>
              <a:rPr lang="sk-SK" dirty="0" smtClean="0"/>
              <a:t>V programoch je potrebné spustiť </a:t>
            </a:r>
            <a:r>
              <a:rPr lang="en-US" i="1" dirty="0" err="1" smtClean="0"/>
              <a:t>PostGIS</a:t>
            </a:r>
            <a:r>
              <a:rPr lang="en-US" i="1" dirty="0" smtClean="0"/>
              <a:t> 2.0 </a:t>
            </a:r>
            <a:r>
              <a:rPr lang="en-US" i="1" dirty="0" err="1" smtClean="0"/>
              <a:t>Shapefile</a:t>
            </a:r>
            <a:r>
              <a:rPr lang="en-US" i="1" dirty="0" smtClean="0"/>
              <a:t> and DBF Loader Exporter</a:t>
            </a:r>
            <a:r>
              <a:rPr lang="sk-SK" i="1" dirty="0" smtClean="0"/>
              <a:t>.</a:t>
            </a:r>
          </a:p>
          <a:p>
            <a:r>
              <a:rPr lang="sk-SK" dirty="0" smtClean="0"/>
              <a:t>Po spustení sa otvorí okno uvedeného programu.</a:t>
            </a:r>
          </a:p>
          <a:p>
            <a:r>
              <a:rPr lang="sk-SK" dirty="0" smtClean="0"/>
              <a:t>Všimnite si, že uvedený program môže slúžiť na import, ale aj na export údajov z databázy.</a:t>
            </a:r>
          </a:p>
          <a:p>
            <a:endParaRPr lang="sk-SK" dirty="0" smtClean="0"/>
          </a:p>
          <a:p>
            <a:endParaRPr lang="sk-SK" dirty="0" smtClean="0"/>
          </a:p>
          <a:p>
            <a:endParaRPr lang="sk-SK" i="1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03573" y="1946784"/>
            <a:ext cx="3238500" cy="491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1240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TM04033919[[fn=Obvod]]</Template>
  <TotalTime>4537</TotalTime>
  <Words>1419</Words>
  <Application>Microsoft Office PowerPoint</Application>
  <PresentationFormat>Vlastná</PresentationFormat>
  <Paragraphs>130</Paragraphs>
  <Slides>29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29</vt:i4>
      </vt:variant>
    </vt:vector>
  </HeadingPairs>
  <TitlesOfParts>
    <vt:vector size="30" baseType="lpstr">
      <vt:lpstr>Obvod</vt:lpstr>
      <vt:lpstr>Geografická báza údajov 2</vt:lpstr>
      <vt:lpstr>Príprava na cvičenie</vt:lpstr>
      <vt:lpstr>Opakovanie z minulého Cvičenia</vt:lpstr>
      <vt:lpstr>Priestorové rozšírenie postgresql -postgis</vt:lpstr>
      <vt:lpstr>Pridanie PostGIsu</vt:lpstr>
      <vt:lpstr>Pridanie PostGIsu</vt:lpstr>
      <vt:lpstr>Pridanie PostGIsu</vt:lpstr>
      <vt:lpstr>Pridanie PostGIsu</vt:lpstr>
      <vt:lpstr>IMPORT pomocou PostGIS Shapefile import/export Manager</vt:lpstr>
      <vt:lpstr>IMPORT pomocou PostGIS Shapefile import/export Manager</vt:lpstr>
      <vt:lpstr>IMPORT pomocou PostGIS Shapefile import/export Manager</vt:lpstr>
      <vt:lpstr>IMPORT pomocou PostGIS Shapefile import/export Manager</vt:lpstr>
      <vt:lpstr>IMPORT pomocou PostGIS Shapefile import/export Manager</vt:lpstr>
      <vt:lpstr>IMPORT pomocou PostGIS Shapefile import/export Manager</vt:lpstr>
      <vt:lpstr>IMPORT pomocou QGIS</vt:lpstr>
      <vt:lpstr>IMPORT pomocou QGIS</vt:lpstr>
      <vt:lpstr>IMPORT pomocou QGIS</vt:lpstr>
      <vt:lpstr>IMPORT pomocou QGIS</vt:lpstr>
      <vt:lpstr>IMPORT pomocou QGIS</vt:lpstr>
      <vt:lpstr>IMPORT pomocou QGIS</vt:lpstr>
      <vt:lpstr>IMPORT pomocou Príkazového riadku</vt:lpstr>
      <vt:lpstr>IMPORT pomocou Príkazového riadku</vt:lpstr>
      <vt:lpstr>IMPORT pomocou Príkazového riadku</vt:lpstr>
      <vt:lpstr>IMPORT pomocou Príkazového riadku</vt:lpstr>
      <vt:lpstr>Možné chyby </vt:lpstr>
      <vt:lpstr>Výsledok po importe</vt:lpstr>
      <vt:lpstr>Geometry Viewer</vt:lpstr>
      <vt:lpstr>Opakovanie z tohto cvičenia</vt:lpstr>
      <vt:lpstr>Otázky?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Fábry Jozef</dc:creator>
  <cp:lastModifiedBy>Vlado</cp:lastModifiedBy>
  <cp:revision>437</cp:revision>
  <dcterms:created xsi:type="dcterms:W3CDTF">2018-10-23T13:13:56Z</dcterms:created>
  <dcterms:modified xsi:type="dcterms:W3CDTF">2021-03-23T10:15:43Z</dcterms:modified>
</cp:coreProperties>
</file>