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0" r:id="rId2"/>
    <p:sldId id="325" r:id="rId3"/>
    <p:sldId id="419" r:id="rId4"/>
    <p:sldId id="404" r:id="rId5"/>
    <p:sldId id="422" r:id="rId6"/>
    <p:sldId id="421" r:id="rId7"/>
    <p:sldId id="423" r:id="rId8"/>
    <p:sldId id="424" r:id="rId9"/>
    <p:sldId id="440" r:id="rId10"/>
    <p:sldId id="427" r:id="rId11"/>
    <p:sldId id="441" r:id="rId12"/>
    <p:sldId id="425" r:id="rId13"/>
    <p:sldId id="429" r:id="rId14"/>
    <p:sldId id="430" r:id="rId15"/>
    <p:sldId id="428" r:id="rId16"/>
    <p:sldId id="432" r:id="rId17"/>
    <p:sldId id="431" r:id="rId18"/>
    <p:sldId id="426" r:id="rId19"/>
    <p:sldId id="433" r:id="rId20"/>
    <p:sldId id="434" r:id="rId21"/>
    <p:sldId id="356" r:id="rId22"/>
    <p:sldId id="435" r:id="rId23"/>
    <p:sldId id="436" r:id="rId24"/>
    <p:sldId id="420" r:id="rId25"/>
    <p:sldId id="438" r:id="rId26"/>
    <p:sldId id="439" r:id="rId27"/>
    <p:sldId id="437" r:id="rId28"/>
    <p:sldId id="393" r:id="rId29"/>
    <p:sldId id="326" r:id="rId30"/>
  </p:sldIdLst>
  <p:sldSz cx="12192000" cy="6858000"/>
  <p:notesSz cx="4279900" cy="548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04394587-CAB8-4C0C-BE48-FDB63D8FE16A}">
          <p14:sldIdLst>
            <p14:sldId id="270"/>
            <p14:sldId id="325"/>
            <p14:sldId id="419"/>
            <p14:sldId id="404"/>
            <p14:sldId id="422"/>
            <p14:sldId id="421"/>
            <p14:sldId id="423"/>
            <p14:sldId id="424"/>
            <p14:sldId id="440"/>
            <p14:sldId id="427"/>
            <p14:sldId id="441"/>
            <p14:sldId id="425"/>
            <p14:sldId id="429"/>
            <p14:sldId id="430"/>
            <p14:sldId id="428"/>
            <p14:sldId id="432"/>
            <p14:sldId id="431"/>
            <p14:sldId id="426"/>
            <p14:sldId id="433"/>
            <p14:sldId id="434"/>
            <p14:sldId id="356"/>
            <p14:sldId id="435"/>
            <p14:sldId id="436"/>
            <p14:sldId id="420"/>
            <p14:sldId id="438"/>
            <p14:sldId id="439"/>
            <p14:sldId id="437"/>
            <p14:sldId id="393"/>
            <p14:sldId id="32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ostgis.net/docs/reference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FEB987-2291-418E-BBBD-83926143A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Geografická báza údajov 2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A31D97E-B4FB-41E6-A22A-034A5034F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10559044" cy="4209268"/>
          </a:xfrm>
        </p:spPr>
        <p:txBody>
          <a:bodyPr>
            <a:normAutofit/>
          </a:bodyPr>
          <a:lstStyle/>
          <a:p>
            <a:r>
              <a:rPr lang="sk-SK" sz="3200" dirty="0"/>
              <a:t>Cvičenie 3</a:t>
            </a:r>
          </a:p>
          <a:p>
            <a:r>
              <a:rPr lang="sk-SK" dirty="0"/>
              <a:t>Náplň:</a:t>
            </a:r>
          </a:p>
          <a:p>
            <a:pPr>
              <a:buNone/>
            </a:pPr>
            <a:r>
              <a:rPr lang="sk-SK" dirty="0"/>
              <a:t>Priestorové funkcie</a:t>
            </a:r>
          </a:p>
          <a:p>
            <a:pPr>
              <a:buNone/>
            </a:pPr>
            <a:endParaRPr lang="sk-SK" dirty="0"/>
          </a:p>
          <a:p>
            <a:pPr>
              <a:buNone/>
            </a:pPr>
            <a:endParaRPr lang="sk-SK" dirty="0"/>
          </a:p>
          <a:p>
            <a:pPr>
              <a:buNone/>
            </a:pPr>
            <a:r>
              <a:rPr lang="sk-SK" dirty="0"/>
              <a:t>Mgr. Vladimír Pelech, PhD.</a:t>
            </a:r>
          </a:p>
        </p:txBody>
      </p:sp>
    </p:spTree>
    <p:extLst>
      <p:ext uri="{BB962C8B-B14F-4D97-AF65-F5344CB8AC3E}">
        <p14:creationId xmlns:p14="http://schemas.microsoft.com/office/powerpoint/2010/main" val="2635753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Dimenzie-Rozmery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err="1"/>
              <a:t>Postgis</a:t>
            </a:r>
            <a:r>
              <a:rPr lang="sk-SK" dirty="0"/>
              <a:t> umožňuje prácu s niekoľkými rozmermi:</a:t>
            </a:r>
          </a:p>
          <a:p>
            <a:pPr lvl="1"/>
            <a:r>
              <a:rPr lang="sk-SK" dirty="0"/>
              <a:t>2 rozmery – (x, y)</a:t>
            </a:r>
          </a:p>
          <a:p>
            <a:pPr lvl="1"/>
            <a:r>
              <a:rPr lang="sk-SK" dirty="0"/>
              <a:t>3 rozmery:</a:t>
            </a:r>
          </a:p>
          <a:p>
            <a:pPr lvl="2"/>
            <a:r>
              <a:rPr lang="sk-SK" dirty="0"/>
              <a:t> (x, y, z)</a:t>
            </a:r>
          </a:p>
          <a:p>
            <a:pPr lvl="2"/>
            <a:r>
              <a:rPr lang="sk-SK" dirty="0"/>
              <a:t>2D s rozmerom M (x, y, m)</a:t>
            </a:r>
          </a:p>
          <a:p>
            <a:pPr lvl="1"/>
            <a:r>
              <a:rPr lang="sk-SK" dirty="0"/>
              <a:t>4 rozmery - 3D s rozmerom M (x, y, z, m)</a:t>
            </a:r>
          </a:p>
          <a:p>
            <a:r>
              <a:rPr lang="sk-SK" dirty="0"/>
              <a:t>Rozmer M predstavuje dodatočnú informáciu pre objekt. Najčastejšie ide o čas alebo vzdialenosť. Napr. M rozmer môže predstavovať čas odovzdania zásielky na danej adrese, alebo vzdialenosť bodu od začiatku prejdenej trasy.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Určenie Typu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82239"/>
          </a:xfrm>
        </p:spPr>
        <p:txBody>
          <a:bodyPr>
            <a:normAutofit lnSpcReduction="10000"/>
          </a:bodyPr>
          <a:lstStyle/>
          <a:p>
            <a:r>
              <a:rPr lang="sk-SK" i="1" dirty="0" err="1"/>
              <a:t>ST_GeometryType</a:t>
            </a:r>
            <a:r>
              <a:rPr lang="sk-SK" i="1" dirty="0"/>
              <a:t> (</a:t>
            </a:r>
            <a:r>
              <a:rPr lang="sk-SK" i="1" dirty="0" err="1"/>
              <a:t>geom</a:t>
            </a:r>
            <a:r>
              <a:rPr lang="sk-SK" i="1" dirty="0"/>
              <a:t>)</a:t>
            </a:r>
            <a:r>
              <a:rPr lang="sk-SK" dirty="0"/>
              <a:t> – vráti typ geometrie vo forme reťazca</a:t>
            </a:r>
          </a:p>
          <a:p>
            <a:r>
              <a:rPr lang="sk-SK" dirty="0"/>
              <a:t>Možnosti sú:</a:t>
            </a:r>
          </a:p>
          <a:p>
            <a:pPr lvl="1"/>
            <a:r>
              <a:rPr lang="sk-SK" dirty="0"/>
              <a:t>POINT, POINT Z, POINT ZM</a:t>
            </a:r>
          </a:p>
          <a:p>
            <a:pPr lvl="1"/>
            <a:r>
              <a:rPr lang="sk-SK" dirty="0"/>
              <a:t>LINESTRING</a:t>
            </a:r>
          </a:p>
          <a:p>
            <a:pPr lvl="1"/>
            <a:r>
              <a:rPr lang="sk-SK" dirty="0"/>
              <a:t>POLYGON, </a:t>
            </a:r>
          </a:p>
          <a:p>
            <a:pPr lvl="1"/>
            <a:r>
              <a:rPr lang="sk-SK" dirty="0"/>
              <a:t>MULTIPOINT,  MULTIPOINT Z, </a:t>
            </a:r>
          </a:p>
          <a:p>
            <a:pPr lvl="1"/>
            <a:r>
              <a:rPr lang="sk-SK" dirty="0"/>
              <a:t>MULTILINESTRING </a:t>
            </a:r>
          </a:p>
          <a:p>
            <a:pPr lvl="1"/>
            <a:r>
              <a:rPr lang="sk-SK" dirty="0"/>
              <a:t>MULTIPOLYGON</a:t>
            </a:r>
          </a:p>
          <a:p>
            <a:pPr lvl="1"/>
            <a:r>
              <a:rPr lang="sk-SK" dirty="0"/>
              <a:t>GEOMETRYCOLLECTION</a:t>
            </a:r>
          </a:p>
          <a:p>
            <a:pPr lvl="1"/>
            <a:r>
              <a:rPr lang="sk-SK" dirty="0"/>
              <a:t>A ďalšie na stránke </a:t>
            </a:r>
            <a:r>
              <a:rPr lang="sk-SK" dirty="0" err="1"/>
              <a:t>postgis</a:t>
            </a:r>
            <a:r>
              <a:rPr lang="sk-SK" dirty="0"/>
              <a:t>...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Vytvorenie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137458"/>
          </a:xfrm>
        </p:spPr>
        <p:txBody>
          <a:bodyPr/>
          <a:lstStyle/>
          <a:p>
            <a:r>
              <a:rPr lang="sk-SK" i="1" dirty="0" err="1"/>
              <a:t>ST_MakePoint</a:t>
            </a:r>
            <a:r>
              <a:rPr lang="sk-SK" i="1" dirty="0"/>
              <a:t> (</a:t>
            </a:r>
            <a:r>
              <a:rPr lang="sk-SK" i="1" dirty="0" err="1"/>
              <a:t>float</a:t>
            </a:r>
            <a:r>
              <a:rPr lang="sk-SK" i="1" dirty="0"/>
              <a:t> x, </a:t>
            </a:r>
            <a:r>
              <a:rPr lang="sk-SK" i="1" dirty="0" err="1"/>
              <a:t>float</a:t>
            </a:r>
            <a:r>
              <a:rPr lang="sk-SK" i="1" dirty="0"/>
              <a:t> y[, </a:t>
            </a:r>
            <a:r>
              <a:rPr lang="sk-SK" i="1" dirty="0" err="1"/>
              <a:t>float</a:t>
            </a:r>
            <a:r>
              <a:rPr lang="sk-SK" i="1" dirty="0"/>
              <a:t> z, </a:t>
            </a:r>
            <a:r>
              <a:rPr lang="sk-SK" i="1" dirty="0" err="1"/>
              <a:t>float</a:t>
            </a:r>
            <a:r>
              <a:rPr lang="sk-SK" i="1" dirty="0"/>
              <a:t> m])</a:t>
            </a:r>
            <a:r>
              <a:rPr lang="sk-SK" dirty="0"/>
              <a:t> – ako parametre sa zadávajú súradnice bodu. Ak je požiadavka na vytvorenie bodu s viac ako dvoma rozmermi, tak je ich potrebné uviesť. Možné nahradiť za </a:t>
            </a:r>
            <a:r>
              <a:rPr lang="sk-SK" i="1" dirty="0" err="1"/>
              <a:t>ST_Point</a:t>
            </a:r>
            <a:r>
              <a:rPr lang="sk-SK" i="1" dirty="0"/>
              <a:t>(rovnaké parametre)</a:t>
            </a:r>
          </a:p>
          <a:p>
            <a:r>
              <a:rPr lang="sk-SK" i="1" dirty="0" err="1"/>
              <a:t>ST_MakeLine</a:t>
            </a:r>
            <a:r>
              <a:rPr lang="sk-SK" i="1" dirty="0"/>
              <a:t> (</a:t>
            </a:r>
            <a:r>
              <a:rPr lang="sk-SK" i="1" dirty="0" err="1"/>
              <a:t>geom</a:t>
            </a:r>
            <a:r>
              <a:rPr lang="sk-SK" i="1" dirty="0"/>
              <a:t> 1, geom2)</a:t>
            </a:r>
            <a:r>
              <a:rPr lang="sk-SK" dirty="0"/>
              <a:t> alebo </a:t>
            </a:r>
            <a:r>
              <a:rPr lang="sk-SK" i="1" dirty="0"/>
              <a:t>(pole geometrií)</a:t>
            </a:r>
            <a:r>
              <a:rPr lang="sk-SK" dirty="0"/>
              <a:t> alebo </a:t>
            </a:r>
            <a:r>
              <a:rPr lang="sk-SK" i="1" dirty="0"/>
              <a:t>(množina geometrií)</a:t>
            </a:r>
            <a:r>
              <a:rPr lang="sk-SK" dirty="0"/>
              <a:t>:</a:t>
            </a:r>
          </a:p>
          <a:p>
            <a:pPr lvl="1"/>
            <a:r>
              <a:rPr lang="sk-SK" dirty="0"/>
              <a:t>1. variant umožňuje vytvorenie z dvojice bodov alebo z dvojice línií</a:t>
            </a:r>
          </a:p>
          <a:p>
            <a:pPr lvl="1"/>
            <a:r>
              <a:rPr lang="sk-SK" dirty="0"/>
              <a:t>2. umožňuje použitie poľa geometrií, čiže spojenie viac ako 2 geometrií podľa poradia v poli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Vytvorenie geometrie - ukážky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137458"/>
          </a:xfrm>
        </p:spPr>
        <p:txBody>
          <a:bodyPr/>
          <a:lstStyle/>
          <a:p>
            <a:pPr marL="0" indent="0">
              <a:buNone/>
            </a:pPr>
            <a:r>
              <a:rPr lang="en-US" i="1" dirty="0"/>
              <a:t>SELECT </a:t>
            </a:r>
            <a:r>
              <a:rPr lang="en-US" i="1" dirty="0" err="1"/>
              <a:t>ST_MakePoint</a:t>
            </a:r>
            <a:r>
              <a:rPr lang="en-US" i="1" dirty="0"/>
              <a:t> (4,5)</a:t>
            </a:r>
            <a:r>
              <a:rPr lang="sk-SK" i="1" dirty="0"/>
              <a:t>                                                                         </a:t>
            </a:r>
            <a:r>
              <a:rPr lang="en-US" i="1" dirty="0"/>
              <a:t>UNION</a:t>
            </a:r>
            <a:r>
              <a:rPr lang="sk-SK" i="1" dirty="0"/>
              <a:t> 								        </a:t>
            </a:r>
            <a:r>
              <a:rPr lang="en-US" i="1" dirty="0"/>
              <a:t>SELECT </a:t>
            </a:r>
            <a:r>
              <a:rPr lang="en-US" i="1" dirty="0" err="1"/>
              <a:t>ST_MakePoint</a:t>
            </a:r>
            <a:r>
              <a:rPr lang="en-US" i="1" dirty="0"/>
              <a:t> (5,5);</a:t>
            </a:r>
            <a:endParaRPr lang="sk-SK" i="1" dirty="0"/>
          </a:p>
          <a:p>
            <a:pPr>
              <a:buNone/>
            </a:pPr>
            <a:endParaRPr lang="sk-SK" i="1" dirty="0"/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ST_MakeLine</a:t>
            </a:r>
            <a:r>
              <a:rPr lang="en-US" i="1" dirty="0"/>
              <a:t> (</a:t>
            </a:r>
            <a:r>
              <a:rPr lang="en-US" i="1" dirty="0" err="1"/>
              <a:t>ST_MakePoint</a:t>
            </a:r>
            <a:r>
              <a:rPr lang="en-US" i="1" dirty="0"/>
              <a:t> (4,5),</a:t>
            </a:r>
            <a:r>
              <a:rPr lang="en-US" i="1" dirty="0" err="1"/>
              <a:t>ST_MakePoint</a:t>
            </a:r>
            <a:r>
              <a:rPr lang="en-US" i="1" dirty="0"/>
              <a:t> (5,5));</a:t>
            </a:r>
            <a:endParaRPr lang="sk-SK" i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38738" y="2395105"/>
            <a:ext cx="6181725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9129" y="4965261"/>
            <a:ext cx="6197744" cy="1200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Vytvorenie geometrie - ukážky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137458"/>
          </a:xfrm>
        </p:spPr>
        <p:txBody>
          <a:bodyPr/>
          <a:lstStyle/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ST_MakeLine</a:t>
            </a:r>
            <a:r>
              <a:rPr lang="en-US" i="1" dirty="0"/>
              <a:t> (ARRAY [</a:t>
            </a:r>
            <a:r>
              <a:rPr lang="en-US" i="1" dirty="0" err="1"/>
              <a:t>ST_MakePoint</a:t>
            </a:r>
            <a:r>
              <a:rPr lang="en-US" i="1" dirty="0"/>
              <a:t> (4,5), '</a:t>
            </a:r>
            <a:r>
              <a:rPr lang="en-US" i="1" dirty="0" err="1"/>
              <a:t>Linestring</a:t>
            </a:r>
            <a:r>
              <a:rPr lang="en-US" i="1" dirty="0"/>
              <a:t> (5 5, 4.5 5.5)'::geometry]);</a:t>
            </a:r>
            <a:endParaRPr lang="sk-SK" i="1" dirty="0"/>
          </a:p>
          <a:p>
            <a:pPr>
              <a:buNone/>
            </a:pPr>
            <a:r>
              <a:rPr lang="sk-SK" dirty="0"/>
              <a:t>[ ] – hranaté zátvorky sa na SK klávesnici zadávajú ako pravý alt + f alebo g</a:t>
            </a:r>
          </a:p>
          <a:p>
            <a:pPr>
              <a:buNone/>
            </a:pPr>
            <a:endParaRPr lang="sk-SK" i="1" dirty="0"/>
          </a:p>
          <a:p>
            <a:pPr>
              <a:buNone/>
            </a:pPr>
            <a:endParaRPr lang="sk-SK" i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90900" y="3762375"/>
            <a:ext cx="541020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Vytvorenie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137458"/>
          </a:xfrm>
        </p:spPr>
        <p:txBody>
          <a:bodyPr/>
          <a:lstStyle/>
          <a:p>
            <a:r>
              <a:rPr lang="sk-SK" i="1" dirty="0" err="1"/>
              <a:t>ST_Polygon</a:t>
            </a:r>
            <a:r>
              <a:rPr lang="sk-SK" i="1" dirty="0"/>
              <a:t> (geometria typu </a:t>
            </a:r>
            <a:r>
              <a:rPr lang="sk-SK" i="1" dirty="0" err="1"/>
              <a:t>linestring</a:t>
            </a:r>
            <a:r>
              <a:rPr lang="sk-SK" i="1" dirty="0"/>
              <a:t>, SRID)</a:t>
            </a:r>
            <a:r>
              <a:rPr lang="sk-SK" dirty="0"/>
              <a:t>- vytvorí polygón v danom súradnicovom systéme. Nie je však možné vytvoriť polygón s tzv. dierou.</a:t>
            </a:r>
          </a:p>
          <a:p>
            <a:pPr lvl="1"/>
            <a:r>
              <a:rPr lang="sk-SK" dirty="0"/>
              <a:t>Pozn.: Línia musí byť uzavretá, čiže prvý a posledný bod sa musia zhodovať.</a:t>
            </a:r>
          </a:p>
          <a:p>
            <a:endParaRPr lang="sk-SK" dirty="0"/>
          </a:p>
          <a:p>
            <a:r>
              <a:rPr lang="sk-SK" i="1" dirty="0" err="1"/>
              <a:t>ST_MakePolygon</a:t>
            </a:r>
            <a:r>
              <a:rPr lang="sk-SK" i="1" dirty="0"/>
              <a:t>(geometria typu </a:t>
            </a:r>
            <a:r>
              <a:rPr lang="sk-SK" i="1" dirty="0" err="1"/>
              <a:t>linestring</a:t>
            </a:r>
            <a:r>
              <a:rPr lang="sk-SK" i="1" dirty="0"/>
              <a:t>)</a:t>
            </a:r>
            <a:r>
              <a:rPr lang="sk-SK" dirty="0"/>
              <a:t> alebo </a:t>
            </a:r>
            <a:r>
              <a:rPr lang="sk-SK" i="1" dirty="0"/>
              <a:t>(geometria typu </a:t>
            </a:r>
            <a:r>
              <a:rPr lang="sk-SK" i="1" dirty="0" err="1"/>
              <a:t>linestring</a:t>
            </a:r>
            <a:r>
              <a:rPr lang="sk-SK" i="1" dirty="0"/>
              <a:t> vonkajšia, geometria typu </a:t>
            </a:r>
            <a:r>
              <a:rPr lang="sk-SK" i="1" dirty="0" err="1"/>
              <a:t>linestring</a:t>
            </a:r>
            <a:r>
              <a:rPr lang="sk-SK" i="1" dirty="0"/>
              <a:t> vnútorná)</a:t>
            </a:r>
            <a:r>
              <a:rPr lang="sk-SK" dirty="0"/>
              <a:t> – použitie druhého variantu umožňuje tvoriť aj polygóny s tzv. dierou. Nevýhodou je nemožnosť definovať SRID, čo znamená dodatočné použitie funkcie </a:t>
            </a:r>
            <a:r>
              <a:rPr lang="sk-SK" i="1" dirty="0" err="1"/>
              <a:t>ST_SetSRID</a:t>
            </a:r>
            <a:r>
              <a:rPr lang="sk-SK" i="1" dirty="0"/>
              <a:t>().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Vytvorenie geometrie - Ukážka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137458"/>
          </a:xfrm>
        </p:spPr>
        <p:txBody>
          <a:bodyPr/>
          <a:lstStyle/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ST_Polygon</a:t>
            </a:r>
            <a:r>
              <a:rPr lang="en-US" i="1" dirty="0"/>
              <a:t> ('</a:t>
            </a:r>
            <a:r>
              <a:rPr lang="en-US" i="1" dirty="0" err="1"/>
              <a:t>LineString</a:t>
            </a:r>
            <a:r>
              <a:rPr lang="en-US" i="1" dirty="0"/>
              <a:t>( 4 5, 5 5, 5.5 5.5, 4 5)'::geometry,5514)</a:t>
            </a:r>
            <a:r>
              <a:rPr lang="sk-SK" i="1" dirty="0"/>
              <a:t>;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262" y="3144982"/>
            <a:ext cx="5487477" cy="229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Vytvorenie geometrie - Ukážka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137458"/>
          </a:xfrm>
        </p:spPr>
        <p:txBody>
          <a:bodyPr/>
          <a:lstStyle/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ST_MakePolygon</a:t>
            </a:r>
            <a:r>
              <a:rPr lang="en-US" i="1" dirty="0"/>
              <a:t> ('</a:t>
            </a:r>
            <a:r>
              <a:rPr lang="en-US" i="1" dirty="0" err="1"/>
              <a:t>LineString</a:t>
            </a:r>
            <a:r>
              <a:rPr lang="en-US" i="1" dirty="0"/>
              <a:t>( 0 0, 0 10, 10 10, 10 0, 0 0)'::geometry,</a:t>
            </a:r>
          </a:p>
          <a:p>
            <a:pPr>
              <a:buNone/>
            </a:pPr>
            <a:r>
              <a:rPr lang="en-US" i="1" dirty="0"/>
              <a:t>				ARRAY ['</a:t>
            </a:r>
            <a:r>
              <a:rPr lang="en-US" i="1" dirty="0" err="1"/>
              <a:t>LineString</a:t>
            </a:r>
            <a:r>
              <a:rPr lang="en-US" i="1" dirty="0"/>
              <a:t>( 3 3, 3 5, 5 5, 5 3, 3 3)'::geometry,</a:t>
            </a:r>
          </a:p>
          <a:p>
            <a:pPr>
              <a:buNone/>
            </a:pPr>
            <a:r>
              <a:rPr lang="en-US" i="1" dirty="0"/>
              <a:t>					 '</a:t>
            </a:r>
            <a:r>
              <a:rPr lang="en-US" i="1" dirty="0" err="1"/>
              <a:t>LineString</a:t>
            </a:r>
            <a:r>
              <a:rPr lang="en-US" i="1" dirty="0"/>
              <a:t>( 3 7, 3 8, 4 7.5, 3 7)'::geometry]);</a:t>
            </a:r>
            <a:endParaRPr lang="sk-SK" i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09897" y="4116510"/>
            <a:ext cx="2772207" cy="274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Zobrazenie geometrie ako text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137458"/>
          </a:xfrm>
        </p:spPr>
        <p:txBody>
          <a:bodyPr/>
          <a:lstStyle/>
          <a:p>
            <a:r>
              <a:rPr lang="sk-SK" dirty="0" err="1"/>
              <a:t>ST_AsText</a:t>
            </a:r>
            <a:r>
              <a:rPr lang="sk-SK" dirty="0"/>
              <a:t>(</a:t>
            </a:r>
            <a:r>
              <a:rPr lang="sk-SK" dirty="0" err="1"/>
              <a:t>geom</a:t>
            </a:r>
            <a:r>
              <a:rPr lang="sk-SK" dirty="0"/>
              <a:t>) alebo (</a:t>
            </a:r>
            <a:r>
              <a:rPr lang="sk-SK" dirty="0" err="1"/>
              <a:t>geom</a:t>
            </a:r>
            <a:r>
              <a:rPr lang="sk-SK" dirty="0"/>
              <a:t>, počet desatinných miest) – vráti geometriu zapísanú vo formáte WKT  bez uvedenia SS.</a:t>
            </a:r>
          </a:p>
          <a:p>
            <a:r>
              <a:rPr lang="sk-SK" dirty="0"/>
              <a:t>Uplatnená na predchádzajúci dopyt:</a:t>
            </a:r>
          </a:p>
          <a:p>
            <a:pPr>
              <a:buNone/>
            </a:pPr>
            <a:endParaRPr lang="sk-SK" dirty="0"/>
          </a:p>
          <a:p>
            <a:endParaRPr lang="sk-SK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8580" y="3772550"/>
            <a:ext cx="9504219" cy="2301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Vytvorenie geometrie z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137458"/>
          </a:xfrm>
        </p:spPr>
        <p:txBody>
          <a:bodyPr/>
          <a:lstStyle/>
          <a:p>
            <a:r>
              <a:rPr lang="sk-SK" i="1" dirty="0" err="1"/>
              <a:t>ST_GeometryFromText</a:t>
            </a:r>
            <a:r>
              <a:rPr lang="sk-SK" i="1" dirty="0"/>
              <a:t> (text WKT) alebo (text WKT, </a:t>
            </a:r>
            <a:r>
              <a:rPr lang="sk-SK" i="1" dirty="0" err="1"/>
              <a:t>integer</a:t>
            </a:r>
            <a:r>
              <a:rPr lang="sk-SK" i="1" dirty="0"/>
              <a:t> SRID)- </a:t>
            </a:r>
            <a:r>
              <a:rPr lang="sk-SK" dirty="0"/>
              <a:t>podľa zadaných parametrov vytvorí príslušnú geometriu bez SS, alebo v zadanom SS. Geometria sa zadáva vo formáte WKT (</a:t>
            </a:r>
            <a:r>
              <a:rPr lang="sk-SK" dirty="0" err="1"/>
              <a:t>Well-known</a:t>
            </a:r>
            <a:r>
              <a:rPr lang="sk-SK" dirty="0"/>
              <a:t> text – formát definovaný konzorciom OGC). Uvedená funkcia je ekvivalentná s funkciou </a:t>
            </a:r>
            <a:r>
              <a:rPr lang="sk-SK" i="1" dirty="0" err="1"/>
              <a:t>ST_GeomFromText</a:t>
            </a:r>
            <a:r>
              <a:rPr lang="sk-SK" i="1" dirty="0"/>
              <a:t>()</a:t>
            </a:r>
            <a:r>
              <a:rPr lang="sk-SK" dirty="0"/>
              <a:t>, vo funkcionalite aj v parametroch.</a:t>
            </a:r>
          </a:p>
          <a:p>
            <a:r>
              <a:rPr lang="sk-SK" dirty="0"/>
              <a:t>Zopár ukážok formátu WKT:</a:t>
            </a:r>
          </a:p>
          <a:p>
            <a:pPr lvl="1"/>
            <a:r>
              <a:rPr lang="sk-SK" dirty="0"/>
              <a:t>http://docs.openlinksw.com/virtuoso/sqlrefgeospatial7enchance/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Opakovanie z minulého Cvičenia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00695"/>
          </a:xfrm>
        </p:spPr>
        <p:txBody>
          <a:bodyPr>
            <a:normAutofit/>
          </a:bodyPr>
          <a:lstStyle/>
          <a:p>
            <a:pPr marL="0" indent="0"/>
            <a:r>
              <a:rPr lang="sk-SK" dirty="0"/>
              <a:t>Čo je nutnou podmienkou importu priestorových údajov do databázy?</a:t>
            </a:r>
          </a:p>
          <a:p>
            <a:pPr marL="0" indent="0"/>
            <a:r>
              <a:rPr lang="sk-SK" dirty="0"/>
              <a:t>Aké spôsoby importu priestorových dát do databázy poznáte?</a:t>
            </a:r>
          </a:p>
          <a:p>
            <a:pPr marL="0" indent="0"/>
            <a:r>
              <a:rPr lang="sk-SK" dirty="0"/>
              <a:t>Aké nastavenia je potrebné definovať pri importe priestorových dát?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825112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Vytvorenie geometrie z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137458"/>
          </a:xfrm>
        </p:spPr>
        <p:txBody>
          <a:bodyPr/>
          <a:lstStyle/>
          <a:p>
            <a:r>
              <a:rPr lang="sk-SK" i="1" dirty="0" err="1"/>
              <a:t>ST_PointFromText</a:t>
            </a:r>
            <a:r>
              <a:rPr lang="sk-SK" i="1" dirty="0"/>
              <a:t>, </a:t>
            </a:r>
            <a:r>
              <a:rPr lang="sk-SK" i="1" dirty="0" err="1"/>
              <a:t>ST_LineFromText</a:t>
            </a:r>
            <a:r>
              <a:rPr lang="sk-SK" i="1" dirty="0"/>
              <a:t>, ST, </a:t>
            </a:r>
            <a:r>
              <a:rPr lang="sk-SK" i="1" dirty="0" err="1"/>
              <a:t>ST_PolygonFromText</a:t>
            </a:r>
            <a:r>
              <a:rPr lang="sk-SK" i="1" dirty="0"/>
              <a:t>, </a:t>
            </a:r>
            <a:r>
              <a:rPr lang="sk-SK" i="1" dirty="0" err="1"/>
              <a:t>ST_GeomCollFromText</a:t>
            </a:r>
            <a:r>
              <a:rPr lang="sk-SK" dirty="0"/>
              <a:t> – fungujú na tom istom princípe, ako </a:t>
            </a:r>
            <a:r>
              <a:rPr lang="sk-SK" i="1" dirty="0" err="1"/>
              <a:t>ST_GeomFromText</a:t>
            </a:r>
            <a:r>
              <a:rPr lang="sk-SK" i="1" dirty="0"/>
              <a:t>()</a:t>
            </a:r>
            <a:r>
              <a:rPr lang="sk-SK" dirty="0"/>
              <a:t>. Ich funkcionalita je však obmedzená na príslušný typ geometrie.</a:t>
            </a:r>
          </a:p>
          <a:p>
            <a:r>
              <a:rPr lang="sk-SK" i="1" dirty="0" err="1"/>
              <a:t>ST_MPointFromText</a:t>
            </a:r>
            <a:r>
              <a:rPr lang="sk-SK" i="1" dirty="0"/>
              <a:t>, </a:t>
            </a:r>
            <a:r>
              <a:rPr lang="sk-SK" i="1" dirty="0" err="1"/>
              <a:t>ST_MLineFromText</a:t>
            </a:r>
            <a:r>
              <a:rPr lang="sk-SK" i="1" dirty="0"/>
              <a:t>, ST, </a:t>
            </a:r>
            <a:r>
              <a:rPr lang="sk-SK" i="1" dirty="0" err="1"/>
              <a:t>ST_MPolyFromText</a:t>
            </a:r>
            <a:r>
              <a:rPr lang="sk-SK" dirty="0"/>
              <a:t>– platí to, čo vyššie, vytvárajú však </a:t>
            </a:r>
            <a:r>
              <a:rPr lang="sk-SK" dirty="0" err="1"/>
              <a:t>multiobjekty</a:t>
            </a:r>
            <a:r>
              <a:rPr lang="sk-SK" dirty="0"/>
              <a:t> daného typu geometrie. </a:t>
            </a:r>
          </a:p>
          <a:p>
            <a:r>
              <a:rPr lang="sk-SK" i="1" dirty="0" err="1"/>
              <a:t>ST_AsEWKT</a:t>
            </a:r>
            <a:r>
              <a:rPr lang="sk-SK" i="1" dirty="0"/>
              <a:t> (</a:t>
            </a:r>
            <a:r>
              <a:rPr lang="sk-SK" i="1" dirty="0" err="1"/>
              <a:t>geom</a:t>
            </a:r>
            <a:r>
              <a:rPr lang="sk-SK" i="1" dirty="0"/>
              <a:t>)</a:t>
            </a:r>
            <a:r>
              <a:rPr lang="sk-SK" dirty="0"/>
              <a:t>- vráti SRID SS spolu so zápisom geometrie vo formáte WKT. SRID vráti iba v prípade, ak je pre danú geometriu uvedený.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Špecifické Funkcie pre Typ geometrie - Bod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054331"/>
          </a:xfrm>
        </p:spPr>
        <p:txBody>
          <a:bodyPr>
            <a:normAutofit/>
          </a:bodyPr>
          <a:lstStyle/>
          <a:p>
            <a:r>
              <a:rPr lang="sk-SK" dirty="0"/>
              <a:t>Niektoré priestorové funkcie pracujú iba so špecifickým typom geometrie.</a:t>
            </a:r>
          </a:p>
          <a:p>
            <a:r>
              <a:rPr lang="sk-SK" i="1" dirty="0"/>
              <a:t>ST_X (</a:t>
            </a:r>
            <a:r>
              <a:rPr lang="sk-SK" i="1" dirty="0" err="1"/>
              <a:t>geom</a:t>
            </a:r>
            <a:r>
              <a:rPr lang="sk-SK" i="1" dirty="0"/>
              <a:t>), ST_Y(</a:t>
            </a:r>
            <a:r>
              <a:rPr lang="sk-SK" i="1" dirty="0" err="1"/>
              <a:t>geom</a:t>
            </a:r>
            <a:r>
              <a:rPr lang="sk-SK" i="1" dirty="0"/>
              <a:t>), ST_Z (</a:t>
            </a:r>
            <a:r>
              <a:rPr lang="sk-SK" i="1" dirty="0" err="1"/>
              <a:t>geom</a:t>
            </a:r>
            <a:r>
              <a:rPr lang="sk-SK" i="1" dirty="0"/>
              <a:t>), ST_M(</a:t>
            </a:r>
            <a:r>
              <a:rPr lang="sk-SK" i="1" dirty="0" err="1"/>
              <a:t>geom</a:t>
            </a:r>
            <a:r>
              <a:rPr lang="sk-SK" i="1" dirty="0"/>
              <a:t>)</a:t>
            </a:r>
            <a:r>
              <a:rPr lang="sk-SK" dirty="0"/>
              <a:t> – určenie hodnoty príslušnej súradnice</a:t>
            </a:r>
          </a:p>
          <a:p>
            <a:pPr>
              <a:buNone/>
            </a:pPr>
            <a:r>
              <a:rPr lang="en-US" i="1" dirty="0"/>
              <a:t>SELECT ST_X (</a:t>
            </a:r>
            <a:r>
              <a:rPr lang="en-US" i="1" dirty="0" err="1"/>
              <a:t>geom</a:t>
            </a:r>
            <a:r>
              <a:rPr lang="en-US" i="1" dirty="0"/>
              <a:t>), ST_Y (</a:t>
            </a:r>
            <a:r>
              <a:rPr lang="en-US" i="1" dirty="0" err="1"/>
              <a:t>geom</a:t>
            </a:r>
            <a:r>
              <a:rPr lang="en-US" i="1" dirty="0"/>
              <a:t>), ST_Z (</a:t>
            </a:r>
            <a:r>
              <a:rPr lang="en-US" i="1" dirty="0" err="1"/>
              <a:t>geom</a:t>
            </a:r>
            <a:r>
              <a:rPr lang="en-US" i="1" dirty="0"/>
              <a:t>) FROM </a:t>
            </a:r>
            <a:r>
              <a:rPr lang="en-US" i="1" dirty="0" err="1"/>
              <a:t>ST_MakePoint</a:t>
            </a:r>
            <a:r>
              <a:rPr lang="en-US" i="1" dirty="0"/>
              <a:t>(10,7) as </a:t>
            </a:r>
            <a:r>
              <a:rPr lang="en-US" i="1" dirty="0" err="1"/>
              <a:t>geom</a:t>
            </a:r>
            <a:r>
              <a:rPr lang="en-US" i="1" dirty="0"/>
              <a:t>;</a:t>
            </a:r>
            <a:endParaRPr lang="sk-SK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90833" y="4987635"/>
            <a:ext cx="7210335" cy="1069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24086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Špecifické Funkcie pre Typy geometrie - Línia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054331"/>
          </a:xfrm>
        </p:spPr>
        <p:txBody>
          <a:bodyPr>
            <a:normAutofit/>
          </a:bodyPr>
          <a:lstStyle/>
          <a:p>
            <a:r>
              <a:rPr lang="sk-SK" i="1" dirty="0" err="1"/>
              <a:t>ST_Length</a:t>
            </a:r>
            <a:r>
              <a:rPr lang="sk-SK" i="1" dirty="0"/>
              <a:t>(</a:t>
            </a:r>
            <a:r>
              <a:rPr lang="sk-SK" i="1" dirty="0" err="1"/>
              <a:t>geom</a:t>
            </a:r>
            <a:r>
              <a:rPr lang="sk-SK" i="1" dirty="0"/>
              <a:t>)</a:t>
            </a:r>
            <a:r>
              <a:rPr lang="sk-SK" dirty="0"/>
              <a:t> – výpočet dĺžky línie, jednotky podľa SS</a:t>
            </a:r>
            <a:endParaRPr lang="sk-SK" i="1" dirty="0"/>
          </a:p>
          <a:p>
            <a:r>
              <a:rPr lang="sk-SK" i="1" dirty="0" err="1"/>
              <a:t>ST_StartPoint</a:t>
            </a:r>
            <a:r>
              <a:rPr lang="sk-SK" i="1" dirty="0"/>
              <a:t>(</a:t>
            </a:r>
            <a:r>
              <a:rPr lang="sk-SK" i="1" dirty="0" err="1"/>
              <a:t>geom</a:t>
            </a:r>
            <a:r>
              <a:rPr lang="sk-SK" i="1" dirty="0"/>
              <a:t>)</a:t>
            </a:r>
            <a:r>
              <a:rPr lang="sk-SK" dirty="0"/>
              <a:t> a </a:t>
            </a:r>
            <a:r>
              <a:rPr lang="sk-SK" i="1" dirty="0" err="1"/>
              <a:t>ST_EndPoint</a:t>
            </a:r>
            <a:r>
              <a:rPr lang="sk-SK" i="1" dirty="0"/>
              <a:t> (</a:t>
            </a:r>
            <a:r>
              <a:rPr lang="sk-SK" i="1" dirty="0" err="1"/>
              <a:t>geom</a:t>
            </a:r>
            <a:r>
              <a:rPr lang="sk-SK" i="1" dirty="0"/>
              <a:t>)</a:t>
            </a:r>
            <a:r>
              <a:rPr lang="sk-SK" dirty="0"/>
              <a:t>- vracajú geometriu prvého alebo posledného bodu na línii, v prípade jeho existencie. Pozor na </a:t>
            </a:r>
            <a:r>
              <a:rPr lang="sk-SK" dirty="0" err="1"/>
              <a:t>Multilinestrings</a:t>
            </a:r>
            <a:r>
              <a:rPr lang="sk-SK" dirty="0"/>
              <a:t>.</a:t>
            </a:r>
          </a:p>
          <a:p>
            <a:pPr marL="0" indent="0">
              <a:buNone/>
            </a:pPr>
            <a:r>
              <a:rPr lang="en-US" i="1" dirty="0"/>
              <a:t>SELECT </a:t>
            </a:r>
            <a:r>
              <a:rPr lang="sk-SK" i="1" dirty="0"/>
              <a:t> </a:t>
            </a:r>
            <a:r>
              <a:rPr lang="en-US" i="1" dirty="0" err="1"/>
              <a:t>ST_AsText</a:t>
            </a:r>
            <a:r>
              <a:rPr lang="sk-SK" i="1" dirty="0"/>
              <a:t> </a:t>
            </a:r>
            <a:r>
              <a:rPr lang="en-US" i="1" dirty="0"/>
              <a:t>(</a:t>
            </a:r>
            <a:r>
              <a:rPr lang="en-US" i="1" dirty="0" err="1"/>
              <a:t>ST_StartPoint</a:t>
            </a:r>
            <a:r>
              <a:rPr lang="en-US" i="1" dirty="0"/>
              <a:t>(</a:t>
            </a:r>
            <a:r>
              <a:rPr lang="en-US" i="1" dirty="0" err="1"/>
              <a:t>geom</a:t>
            </a:r>
            <a:r>
              <a:rPr lang="en-US" i="1" dirty="0"/>
              <a:t>)), </a:t>
            </a:r>
            <a:r>
              <a:rPr lang="en-US" i="1" dirty="0" err="1"/>
              <a:t>ST_AsText</a:t>
            </a:r>
            <a:r>
              <a:rPr lang="sk-SK" i="1" dirty="0"/>
              <a:t> </a:t>
            </a:r>
            <a:r>
              <a:rPr lang="en-US" i="1" dirty="0"/>
              <a:t>(</a:t>
            </a:r>
            <a:r>
              <a:rPr lang="en-US" i="1" dirty="0" err="1"/>
              <a:t>ST_EndPoint</a:t>
            </a:r>
            <a:r>
              <a:rPr lang="en-US" i="1" dirty="0"/>
              <a:t>(</a:t>
            </a:r>
            <a:r>
              <a:rPr lang="en-US" i="1" dirty="0" err="1"/>
              <a:t>geom</a:t>
            </a:r>
            <a:r>
              <a:rPr lang="en-US" i="1" dirty="0"/>
              <a:t>))</a:t>
            </a:r>
            <a:r>
              <a:rPr lang="sk-SK" i="1" dirty="0"/>
              <a:t>, </a:t>
            </a:r>
            <a:r>
              <a:rPr lang="sk-SK" i="1" dirty="0" err="1"/>
              <a:t>ST_Length</a:t>
            </a:r>
            <a:r>
              <a:rPr lang="sk-SK" i="1" dirty="0"/>
              <a:t>(</a:t>
            </a:r>
            <a:r>
              <a:rPr lang="sk-SK" i="1" dirty="0" err="1"/>
              <a:t>geom</a:t>
            </a:r>
            <a:r>
              <a:rPr lang="sk-SK" i="1" dirty="0"/>
              <a:t>)								 </a:t>
            </a:r>
            <a:r>
              <a:rPr lang="en-US" i="1" dirty="0"/>
              <a:t>FROM </a:t>
            </a:r>
            <a:r>
              <a:rPr lang="en-US" i="1" dirty="0" err="1"/>
              <a:t>ST_MakeLine</a:t>
            </a:r>
            <a:r>
              <a:rPr lang="en-US" i="1" dirty="0"/>
              <a:t>('Point(0 1)'::geometry,</a:t>
            </a:r>
            <a:r>
              <a:rPr lang="sk-SK" i="1" dirty="0"/>
              <a:t> </a:t>
            </a:r>
            <a:r>
              <a:rPr lang="en-US" i="1" dirty="0"/>
              <a:t>'Point(2</a:t>
            </a:r>
            <a:r>
              <a:rPr lang="sk-SK" i="1" dirty="0"/>
              <a:t> </a:t>
            </a:r>
            <a:r>
              <a:rPr lang="en-US" i="1" dirty="0"/>
              <a:t>2)'::geometry) as </a:t>
            </a:r>
            <a:r>
              <a:rPr lang="en-US" i="1" dirty="0" err="1"/>
              <a:t>geom</a:t>
            </a:r>
            <a:r>
              <a:rPr lang="en-US" i="1" dirty="0"/>
              <a:t>;</a:t>
            </a:r>
            <a:endParaRPr lang="sk-SK" i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79" y="5444836"/>
            <a:ext cx="5638642" cy="1069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24086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Špecifické Funkcie pre Typy geometrie - Línia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054331"/>
          </a:xfrm>
        </p:spPr>
        <p:txBody>
          <a:bodyPr>
            <a:normAutofit/>
          </a:bodyPr>
          <a:lstStyle/>
          <a:p>
            <a:r>
              <a:rPr lang="sk-SK" i="1" dirty="0" err="1"/>
              <a:t>ST_IsClosed</a:t>
            </a:r>
            <a:r>
              <a:rPr lang="sk-SK" i="1" dirty="0"/>
              <a:t>(</a:t>
            </a:r>
            <a:r>
              <a:rPr lang="sk-SK" i="1" dirty="0" err="1"/>
              <a:t>geom</a:t>
            </a:r>
            <a:r>
              <a:rPr lang="sk-SK" i="1" dirty="0"/>
              <a:t>) – </a:t>
            </a:r>
            <a:r>
              <a:rPr lang="sk-SK" dirty="0"/>
              <a:t>vráti </a:t>
            </a:r>
            <a:r>
              <a:rPr lang="sk-SK" dirty="0" err="1"/>
              <a:t>boolean</a:t>
            </a:r>
            <a:r>
              <a:rPr lang="sk-SK" dirty="0"/>
              <a:t> hodnotu </a:t>
            </a:r>
            <a:r>
              <a:rPr lang="sk-SK" dirty="0" err="1"/>
              <a:t>True</a:t>
            </a:r>
            <a:r>
              <a:rPr lang="sk-SK" dirty="0"/>
              <a:t>, ak sa posledný a prvý bod línie zhoduje</a:t>
            </a:r>
          </a:p>
          <a:p>
            <a:r>
              <a:rPr lang="sk-SK" i="1" dirty="0" err="1"/>
              <a:t>ST_IsRing</a:t>
            </a:r>
            <a:r>
              <a:rPr lang="sk-SK" i="1" dirty="0"/>
              <a:t> (</a:t>
            </a:r>
            <a:r>
              <a:rPr lang="sk-SK" i="1" dirty="0" err="1"/>
              <a:t>geom</a:t>
            </a:r>
            <a:r>
              <a:rPr lang="sk-SK" i="1" dirty="0"/>
              <a:t>) -</a:t>
            </a:r>
            <a:r>
              <a:rPr lang="sk-SK" dirty="0"/>
              <a:t> vráti </a:t>
            </a:r>
            <a:r>
              <a:rPr lang="sk-SK" dirty="0" err="1"/>
              <a:t>boolean</a:t>
            </a:r>
            <a:r>
              <a:rPr lang="sk-SK" dirty="0"/>
              <a:t> hodnotu </a:t>
            </a:r>
            <a:r>
              <a:rPr lang="sk-SK" dirty="0" err="1"/>
              <a:t>True</a:t>
            </a:r>
            <a:r>
              <a:rPr lang="sk-SK" dirty="0"/>
              <a:t>, ak sa posledný a prvý bod línie zhoduje a zároveň geometria nemá prienik sama so sebou.</a:t>
            </a:r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ST_IsClosed</a:t>
            </a:r>
            <a:r>
              <a:rPr lang="sk-SK" i="1" dirty="0"/>
              <a:t> </a:t>
            </a:r>
            <a:r>
              <a:rPr lang="en-US" i="1" dirty="0"/>
              <a:t>(</a:t>
            </a:r>
            <a:r>
              <a:rPr lang="en-US" i="1" dirty="0" err="1"/>
              <a:t>ST_GeomFromText</a:t>
            </a:r>
            <a:r>
              <a:rPr lang="sk-SK" i="1" dirty="0"/>
              <a:t> </a:t>
            </a:r>
            <a:r>
              <a:rPr lang="en-US" i="1" dirty="0"/>
              <a:t>('LINESTRING(1 1,2 1,1.5 2,1 1 )'</a:t>
            </a:r>
            <a:r>
              <a:rPr lang="sk-SK" i="1" dirty="0"/>
              <a:t> </a:t>
            </a:r>
            <a:r>
              <a:rPr lang="en-US" i="1" dirty="0"/>
              <a:t>));</a:t>
            </a:r>
            <a:r>
              <a:rPr lang="sk-SK" i="1" dirty="0"/>
              <a:t> </a:t>
            </a:r>
          </a:p>
          <a:p>
            <a:pPr>
              <a:buNone/>
            </a:pPr>
            <a:r>
              <a:rPr lang="sk-SK" dirty="0" err="1">
                <a:sym typeface="Wingdings" pitchFamily="2" charset="2"/>
              </a:rPr>
              <a:t></a:t>
            </a:r>
            <a:r>
              <a:rPr lang="sk-SK" dirty="0" err="1"/>
              <a:t>True</a:t>
            </a:r>
            <a:endParaRPr lang="sk-SK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9699" y="5028335"/>
            <a:ext cx="1752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1593" y="5049983"/>
            <a:ext cx="14668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24086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Špecifické Funkcie pre Typy geometrie - Línia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i="1" dirty="0" err="1"/>
              <a:t>ST_NumPoints</a:t>
            </a:r>
            <a:r>
              <a:rPr lang="sk-SK" i="1" dirty="0"/>
              <a:t> (</a:t>
            </a:r>
            <a:r>
              <a:rPr lang="sk-SK" i="1" dirty="0" err="1"/>
              <a:t>geom</a:t>
            </a:r>
            <a:r>
              <a:rPr lang="sk-SK" i="1" dirty="0"/>
              <a:t>)</a:t>
            </a:r>
            <a:r>
              <a:rPr lang="sk-SK" dirty="0"/>
              <a:t> – vráti počet bodov na línii</a:t>
            </a:r>
          </a:p>
          <a:p>
            <a:r>
              <a:rPr lang="sk-SK" i="1" dirty="0" err="1"/>
              <a:t>ST_PointN</a:t>
            </a:r>
            <a:r>
              <a:rPr lang="sk-SK" i="1" dirty="0"/>
              <a:t> (</a:t>
            </a:r>
            <a:r>
              <a:rPr lang="sk-SK" i="1" dirty="0" err="1"/>
              <a:t>geom</a:t>
            </a:r>
            <a:r>
              <a:rPr lang="sk-SK" i="1" dirty="0"/>
              <a:t>, </a:t>
            </a:r>
            <a:r>
              <a:rPr lang="sk-SK" i="1" dirty="0" err="1"/>
              <a:t>integer</a:t>
            </a:r>
            <a:r>
              <a:rPr lang="sk-SK" i="1" dirty="0"/>
              <a:t> n)</a:t>
            </a:r>
            <a:r>
              <a:rPr lang="sk-SK" dirty="0"/>
              <a:t> – vráti geometriu </a:t>
            </a:r>
            <a:r>
              <a:rPr lang="sk-SK" dirty="0" err="1"/>
              <a:t>n-tého</a:t>
            </a:r>
            <a:r>
              <a:rPr lang="sk-SK" dirty="0"/>
              <a:t> bodu na línii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Špecifické Funkcie pre Typy geometrie - Polygón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i="1" dirty="0" err="1"/>
              <a:t>ST_Area</a:t>
            </a:r>
            <a:r>
              <a:rPr lang="sk-SK" i="1" dirty="0"/>
              <a:t> (</a:t>
            </a:r>
            <a:r>
              <a:rPr lang="sk-SK" i="1" dirty="0" err="1"/>
              <a:t>geom</a:t>
            </a:r>
            <a:r>
              <a:rPr lang="sk-SK" i="1" dirty="0"/>
              <a:t>) alebo (</a:t>
            </a:r>
            <a:r>
              <a:rPr lang="sk-SK" i="1" dirty="0" err="1"/>
              <a:t>geog</a:t>
            </a:r>
            <a:r>
              <a:rPr lang="sk-SK" i="1" dirty="0"/>
              <a:t>, </a:t>
            </a:r>
            <a:r>
              <a:rPr lang="sk-SK" i="1" dirty="0" err="1"/>
              <a:t>boolean</a:t>
            </a:r>
            <a:r>
              <a:rPr lang="sk-SK" i="1" dirty="0"/>
              <a:t>)</a:t>
            </a:r>
            <a:r>
              <a:rPr lang="sk-SK" dirty="0"/>
              <a:t> – vráti plochu polygónu, ak bude použitý </a:t>
            </a:r>
            <a:r>
              <a:rPr lang="sk-SK" dirty="0" err="1"/>
              <a:t>boolean</a:t>
            </a:r>
            <a:r>
              <a:rPr lang="sk-SK" dirty="0"/>
              <a:t> parameter, tak pre výpočet bude použitý sféroid.</a:t>
            </a:r>
          </a:p>
          <a:p>
            <a:r>
              <a:rPr lang="sk-SK" i="1" dirty="0" err="1"/>
              <a:t>ST_Perimeter</a:t>
            </a:r>
            <a:r>
              <a:rPr lang="sk-SK" i="1" dirty="0"/>
              <a:t> (</a:t>
            </a:r>
            <a:r>
              <a:rPr lang="sk-SK" i="1" dirty="0" err="1"/>
              <a:t>geom</a:t>
            </a:r>
            <a:r>
              <a:rPr lang="sk-SK" i="1" dirty="0"/>
              <a:t>) alebo (</a:t>
            </a:r>
            <a:r>
              <a:rPr lang="sk-SK" i="1" dirty="0" err="1"/>
              <a:t>geog</a:t>
            </a:r>
            <a:r>
              <a:rPr lang="sk-SK" i="1" dirty="0"/>
              <a:t>, </a:t>
            </a:r>
            <a:r>
              <a:rPr lang="sk-SK" i="1" dirty="0" err="1"/>
              <a:t>boolean</a:t>
            </a:r>
            <a:r>
              <a:rPr lang="sk-SK" i="1" dirty="0"/>
              <a:t>)</a:t>
            </a:r>
            <a:r>
              <a:rPr lang="sk-SK" dirty="0"/>
              <a:t> – vráti obvod polygónu, parametre ako vyššie</a:t>
            </a:r>
          </a:p>
          <a:p>
            <a:r>
              <a:rPr lang="sk-SK" i="1" dirty="0" err="1"/>
              <a:t>ST_NRings</a:t>
            </a:r>
            <a:r>
              <a:rPr lang="sk-SK" i="1" dirty="0"/>
              <a:t> (</a:t>
            </a:r>
            <a:r>
              <a:rPr lang="sk-SK" i="1" dirty="0" err="1"/>
              <a:t>geom</a:t>
            </a:r>
            <a:r>
              <a:rPr lang="sk-SK" i="1" dirty="0"/>
              <a:t>)</a:t>
            </a:r>
            <a:r>
              <a:rPr lang="sk-SK" dirty="0"/>
              <a:t> – vráti počet okrajov, vnútorných aj vonkajších, za polygón, pod vnútorným okrajom sa rozumie tzv. diera</a:t>
            </a:r>
          </a:p>
          <a:p>
            <a:r>
              <a:rPr lang="sk-SK" i="1" dirty="0" err="1"/>
              <a:t>ST_NumInteriorRings</a:t>
            </a:r>
            <a:r>
              <a:rPr lang="sk-SK" i="1" dirty="0"/>
              <a:t> (</a:t>
            </a:r>
            <a:r>
              <a:rPr lang="sk-SK" i="1" dirty="0" err="1"/>
              <a:t>geom</a:t>
            </a:r>
            <a:r>
              <a:rPr lang="sk-SK" i="1" dirty="0"/>
              <a:t>)</a:t>
            </a:r>
            <a:r>
              <a:rPr lang="sk-SK" dirty="0"/>
              <a:t> – vráti počet vnútorných okrajov v objekte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Špecifické Funkcie pre Typy geometrie - Polygón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i="1" dirty="0" err="1"/>
              <a:t>ST_NRings</a:t>
            </a:r>
            <a:r>
              <a:rPr lang="sk-SK" i="1" dirty="0"/>
              <a:t> (</a:t>
            </a:r>
            <a:r>
              <a:rPr lang="sk-SK" i="1" dirty="0" err="1"/>
              <a:t>geom</a:t>
            </a:r>
            <a:r>
              <a:rPr lang="sk-SK" i="1" dirty="0"/>
              <a:t>)</a:t>
            </a:r>
            <a:r>
              <a:rPr lang="sk-SK" dirty="0"/>
              <a:t> – vráti počet okrajov, vnútorných aj vonkajších, za polygón, pod vnútorným okrajom sa rozumie tzv. diera</a:t>
            </a:r>
          </a:p>
          <a:p>
            <a:r>
              <a:rPr lang="sk-SK" i="1" dirty="0" err="1"/>
              <a:t>ST_NumInteriorRings</a:t>
            </a:r>
            <a:r>
              <a:rPr lang="sk-SK" i="1" dirty="0"/>
              <a:t> (</a:t>
            </a:r>
            <a:r>
              <a:rPr lang="sk-SK" i="1" dirty="0" err="1"/>
              <a:t>geom</a:t>
            </a:r>
            <a:r>
              <a:rPr lang="sk-SK" i="1" dirty="0"/>
              <a:t>)</a:t>
            </a:r>
            <a:r>
              <a:rPr lang="sk-SK" dirty="0"/>
              <a:t> – vráti počet vnútorných okrajov v objekte</a:t>
            </a:r>
          </a:p>
          <a:p>
            <a:r>
              <a:rPr lang="sk-SK" i="1" dirty="0" err="1"/>
              <a:t>ST_InteriorRingN</a:t>
            </a:r>
            <a:r>
              <a:rPr lang="sk-SK" i="1" dirty="0"/>
              <a:t>(</a:t>
            </a:r>
            <a:r>
              <a:rPr lang="sk-SK" i="1" dirty="0" err="1"/>
              <a:t>geom</a:t>
            </a:r>
            <a:r>
              <a:rPr lang="sk-SK" i="1" dirty="0"/>
              <a:t>, </a:t>
            </a:r>
            <a:r>
              <a:rPr lang="sk-SK" i="1" dirty="0" err="1"/>
              <a:t>integer</a:t>
            </a:r>
            <a:r>
              <a:rPr lang="sk-SK" i="1" dirty="0"/>
              <a:t> n)</a:t>
            </a:r>
            <a:r>
              <a:rPr lang="sk-SK" dirty="0"/>
              <a:t> – vráti geometriu </a:t>
            </a:r>
            <a:r>
              <a:rPr lang="sk-SK" dirty="0" err="1"/>
              <a:t>n-tého</a:t>
            </a:r>
            <a:r>
              <a:rPr lang="sk-SK" dirty="0"/>
              <a:t> vnútorného okraja objektu, dier môže byť totiž v objekte aj viac</a:t>
            </a:r>
          </a:p>
          <a:p>
            <a:r>
              <a:rPr lang="sk-SK" i="1" dirty="0" err="1"/>
              <a:t>ST_ExteriorRing</a:t>
            </a:r>
            <a:r>
              <a:rPr lang="sk-SK" i="1" dirty="0"/>
              <a:t>(</a:t>
            </a:r>
            <a:r>
              <a:rPr lang="sk-SK" i="1" dirty="0" err="1"/>
              <a:t>geom</a:t>
            </a:r>
            <a:r>
              <a:rPr lang="sk-SK" i="1" dirty="0"/>
              <a:t>)</a:t>
            </a:r>
            <a:r>
              <a:rPr lang="sk-SK" dirty="0"/>
              <a:t> – vráti geometriu vonkajšieho okraja objektu.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Ďalšie </a:t>
            </a:r>
            <a:r>
              <a:rPr lang="sk-SK" dirty="0" err="1"/>
              <a:t>funkCie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i="1" dirty="0" err="1"/>
              <a:t>ST_IsEmpty</a:t>
            </a:r>
            <a:r>
              <a:rPr lang="sk-SK" i="1" dirty="0"/>
              <a:t>(</a:t>
            </a:r>
            <a:r>
              <a:rPr lang="sk-SK" i="1" dirty="0" err="1"/>
              <a:t>geom</a:t>
            </a:r>
            <a:r>
              <a:rPr lang="sk-SK" i="1" dirty="0"/>
              <a:t>) – </a:t>
            </a:r>
            <a:r>
              <a:rPr lang="sk-SK" dirty="0"/>
              <a:t>vráti </a:t>
            </a:r>
            <a:r>
              <a:rPr lang="sk-SK" dirty="0" err="1"/>
              <a:t>True</a:t>
            </a:r>
            <a:r>
              <a:rPr lang="sk-SK" dirty="0"/>
              <a:t>, ak záznam neobsahuje geometriu, funkcia vhodná na kontrolu existencie geometrie v zázname</a:t>
            </a:r>
          </a:p>
          <a:p>
            <a:r>
              <a:rPr lang="sk-SK" i="1" dirty="0" err="1"/>
              <a:t>ST_NPoints</a:t>
            </a:r>
            <a:r>
              <a:rPr lang="sk-SK" i="1" dirty="0"/>
              <a:t>(</a:t>
            </a:r>
            <a:r>
              <a:rPr lang="sk-SK" i="1" dirty="0" err="1"/>
              <a:t>geom</a:t>
            </a:r>
            <a:r>
              <a:rPr lang="sk-SK" i="1" dirty="0"/>
              <a:t>)</a:t>
            </a:r>
            <a:r>
              <a:rPr lang="sk-SK" dirty="0"/>
              <a:t> – vráti počet bodov v geometrii </a:t>
            </a:r>
          </a:p>
          <a:p>
            <a:r>
              <a:rPr lang="sk-SK" i="1" dirty="0" err="1"/>
              <a:t>ST_NumGeometries</a:t>
            </a:r>
            <a:r>
              <a:rPr lang="sk-SK" i="1" dirty="0"/>
              <a:t> (</a:t>
            </a:r>
            <a:r>
              <a:rPr lang="sk-SK" i="1" dirty="0" err="1"/>
              <a:t>geom</a:t>
            </a:r>
            <a:r>
              <a:rPr lang="sk-SK" i="1" dirty="0"/>
              <a:t>)</a:t>
            </a:r>
            <a:r>
              <a:rPr lang="sk-SK" dirty="0"/>
              <a:t> – počet geometrií tvoriacich jeden objekt</a:t>
            </a:r>
          </a:p>
          <a:p>
            <a:r>
              <a:rPr lang="sk-SK" i="1" dirty="0" err="1"/>
              <a:t>ST_GeometryN</a:t>
            </a:r>
            <a:r>
              <a:rPr lang="sk-SK" i="1" dirty="0"/>
              <a:t>(</a:t>
            </a:r>
            <a:r>
              <a:rPr lang="sk-SK" i="1" dirty="0" err="1"/>
              <a:t>geom</a:t>
            </a:r>
            <a:r>
              <a:rPr lang="sk-SK" i="1" dirty="0"/>
              <a:t>, </a:t>
            </a:r>
            <a:r>
              <a:rPr lang="sk-SK" i="1" dirty="0" err="1"/>
              <a:t>integer</a:t>
            </a:r>
            <a:r>
              <a:rPr lang="sk-SK" i="1" dirty="0"/>
              <a:t> n)- </a:t>
            </a:r>
            <a:r>
              <a:rPr lang="sk-SK" dirty="0"/>
              <a:t>vráti </a:t>
            </a:r>
            <a:r>
              <a:rPr lang="sk-SK" dirty="0" err="1"/>
              <a:t>n-tú</a:t>
            </a:r>
            <a:r>
              <a:rPr lang="sk-SK" dirty="0"/>
              <a:t> geometriu objektu, ak je objekt tvorený viac ako jednou geometriou.</a:t>
            </a:r>
          </a:p>
          <a:p>
            <a:pPr lvl="1"/>
            <a:r>
              <a:rPr lang="en-US" i="1" dirty="0"/>
              <a:t>SELECT </a:t>
            </a:r>
            <a:r>
              <a:rPr lang="en-US" i="1" dirty="0" err="1"/>
              <a:t>ST_GeometryN</a:t>
            </a:r>
            <a:r>
              <a:rPr lang="en-US" i="1" dirty="0"/>
              <a:t>(geom,1) FROM </a:t>
            </a:r>
            <a:r>
              <a:rPr lang="en-US" i="1" dirty="0" err="1"/>
              <a:t>obce</a:t>
            </a:r>
            <a:r>
              <a:rPr lang="en-US" i="1" dirty="0"/>
              <a:t> WHERE </a:t>
            </a:r>
            <a:r>
              <a:rPr lang="en-US" i="1" dirty="0" err="1"/>
              <a:t>ST_NumGeometries</a:t>
            </a:r>
            <a:r>
              <a:rPr lang="en-US" i="1" dirty="0"/>
              <a:t>(</a:t>
            </a:r>
            <a:r>
              <a:rPr lang="en-US" i="1" dirty="0" err="1"/>
              <a:t>geom</a:t>
            </a:r>
            <a:r>
              <a:rPr lang="en-US" i="1" dirty="0"/>
              <a:t>)&gt;1</a:t>
            </a:r>
            <a:endParaRPr lang="sk-SK" i="1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Opakovanie z tohto cvičenia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57175" lvl="1"/>
            <a:r>
              <a:rPr lang="sk-SK" sz="2800" dirty="0"/>
              <a:t>Priestorové funkcie</a:t>
            </a:r>
          </a:p>
          <a:p>
            <a:pPr marL="257175" lvl="1"/>
            <a:r>
              <a:rPr lang="sk-SK" sz="2800" dirty="0"/>
              <a:t>Kde sú uchovávané informácie o </a:t>
            </a:r>
            <a:r>
              <a:rPr lang="sk-SK" sz="2800"/>
              <a:t>súradnicových systémoch?</a:t>
            </a:r>
            <a:endParaRPr lang="sk-SK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Otázky?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Paleta priestorových funkcií sa medzi verziami </a:t>
            </a:r>
            <a:r>
              <a:rPr lang="sk-SK" dirty="0" err="1"/>
              <a:t>postgisu</a:t>
            </a:r>
            <a:r>
              <a:rPr lang="sk-SK" dirty="0"/>
              <a:t> môže líšiť.</a:t>
            </a:r>
          </a:p>
          <a:p>
            <a:r>
              <a:rPr lang="sk-SK" dirty="0"/>
              <a:t>Primárnym vstupným parametrom priestorových funkcií je stĺpec obsahujúci geometriu.</a:t>
            </a:r>
          </a:p>
          <a:p>
            <a:r>
              <a:rPr lang="sk-SK" dirty="0"/>
              <a:t>Priestorové funkcie je možné nájsť na stránkach </a:t>
            </a:r>
            <a:r>
              <a:rPr lang="sk-SK" dirty="0" err="1"/>
              <a:t>postgisu</a:t>
            </a:r>
            <a:r>
              <a:rPr lang="sk-SK" dirty="0"/>
              <a:t>:</a:t>
            </a:r>
          </a:p>
          <a:p>
            <a:pPr lvl="1"/>
            <a:r>
              <a:rPr lang="sk-SK" dirty="0">
                <a:hlinkClick r:id="rId2"/>
              </a:rPr>
              <a:t>https://postgis.net/docs/reference.html#Geometry_Constructors</a:t>
            </a:r>
            <a:endParaRPr lang="sk-SK" dirty="0"/>
          </a:p>
          <a:p>
            <a:pPr lvl="1"/>
            <a:r>
              <a:rPr lang="sk-SK" dirty="0"/>
              <a:t>Každá funkcia má svoju vlastnú stránku s popisom a ukážkami.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– Súradnicový systém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9749"/>
          </a:xfrm>
        </p:spPr>
        <p:txBody>
          <a:bodyPr>
            <a:normAutofit/>
          </a:bodyPr>
          <a:lstStyle/>
          <a:p>
            <a:r>
              <a:rPr lang="sk-SK" dirty="0"/>
              <a:t>Na určenie </a:t>
            </a:r>
            <a:r>
              <a:rPr lang="sk-SK" dirty="0" err="1"/>
              <a:t>PostGIS</a:t>
            </a:r>
            <a:r>
              <a:rPr lang="sk-SK" dirty="0"/>
              <a:t> verzie </a:t>
            </a:r>
            <a:r>
              <a:rPr lang="sk-SK" i="1" dirty="0" err="1"/>
              <a:t>postgis_version</a:t>
            </a:r>
            <a:r>
              <a:rPr lang="sk-SK" i="1" dirty="0"/>
              <a:t>()</a:t>
            </a:r>
            <a:r>
              <a:rPr lang="sk-SK" dirty="0"/>
              <a:t>.</a:t>
            </a:r>
          </a:p>
          <a:p>
            <a:r>
              <a:rPr lang="sk-SK" dirty="0"/>
              <a:t>Pozn.: Ak bude niekde parametrom stĺpec obsahujúci geometriu, tak bude uvedené len </a:t>
            </a:r>
            <a:r>
              <a:rPr lang="sk-SK" i="1" dirty="0" err="1"/>
              <a:t>geom</a:t>
            </a:r>
            <a:r>
              <a:rPr lang="sk-SK" i="1" dirty="0"/>
              <a:t>. I</a:t>
            </a:r>
            <a:r>
              <a:rPr lang="sk-SK" dirty="0"/>
              <a:t>de o štandardne používaný názov pre stĺpec s geometriou.</a:t>
            </a:r>
          </a:p>
          <a:p>
            <a:r>
              <a:rPr lang="sk-SK" dirty="0"/>
              <a:t>SRID – </a:t>
            </a:r>
            <a:r>
              <a:rPr lang="sk-SK" dirty="0" err="1"/>
              <a:t>Spatial</a:t>
            </a:r>
            <a:r>
              <a:rPr lang="sk-SK" dirty="0"/>
              <a:t> </a:t>
            </a:r>
            <a:r>
              <a:rPr lang="sk-SK" dirty="0" err="1"/>
              <a:t>Reference</a:t>
            </a:r>
            <a:r>
              <a:rPr lang="sk-SK" dirty="0"/>
              <a:t> </a:t>
            </a:r>
            <a:r>
              <a:rPr lang="sk-SK" dirty="0" err="1"/>
              <a:t>System</a:t>
            </a:r>
            <a:r>
              <a:rPr lang="sk-SK" dirty="0"/>
              <a:t> </a:t>
            </a:r>
            <a:r>
              <a:rPr lang="sk-SK" dirty="0" err="1"/>
              <a:t>Identifier</a:t>
            </a:r>
            <a:endParaRPr lang="sk-SK" dirty="0"/>
          </a:p>
          <a:p>
            <a:r>
              <a:rPr lang="sk-SK" dirty="0"/>
              <a:t>Na určenie súradnicového systému </a:t>
            </a:r>
            <a:r>
              <a:rPr lang="sk-SK" i="1" dirty="0"/>
              <a:t>ST_SRID(</a:t>
            </a:r>
            <a:r>
              <a:rPr lang="sk-SK" i="1" dirty="0" err="1"/>
              <a:t>geom</a:t>
            </a:r>
            <a:r>
              <a:rPr lang="sk-SK" i="1" dirty="0"/>
              <a:t>)</a:t>
            </a:r>
            <a:r>
              <a:rPr lang="sk-SK" dirty="0"/>
              <a:t>.</a:t>
            </a:r>
          </a:p>
          <a:p>
            <a:pPr lvl="1"/>
            <a:r>
              <a:rPr lang="en-US" i="1" dirty="0"/>
              <a:t>SELECT DISTINCT ST_SRID(</a:t>
            </a:r>
            <a:r>
              <a:rPr lang="en-US" i="1" dirty="0" err="1"/>
              <a:t>geom</a:t>
            </a:r>
            <a:r>
              <a:rPr lang="en-US" i="1" dirty="0"/>
              <a:t>) FROM </a:t>
            </a:r>
            <a:r>
              <a:rPr lang="en-US" i="1" dirty="0" err="1"/>
              <a:t>kraje</a:t>
            </a:r>
            <a:r>
              <a:rPr lang="en-US" i="1" dirty="0"/>
              <a:t>;</a:t>
            </a:r>
            <a:endParaRPr lang="sk-SK" i="1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– Súradnicový systém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9749"/>
          </a:xfrm>
        </p:spPr>
        <p:txBody>
          <a:bodyPr>
            <a:normAutofit/>
          </a:bodyPr>
          <a:lstStyle/>
          <a:p>
            <a:r>
              <a:rPr lang="sk-SK" dirty="0"/>
              <a:t>Definície súradnicových systémov je možné nájsť v tabuľke </a:t>
            </a:r>
            <a:r>
              <a:rPr lang="sk-SK" i="1" dirty="0" err="1"/>
              <a:t>spatial_ref_sys</a:t>
            </a:r>
            <a:r>
              <a:rPr lang="sk-SK" dirty="0"/>
              <a:t> </a:t>
            </a:r>
          </a:p>
          <a:p>
            <a:pPr lvl="1"/>
            <a:r>
              <a:rPr lang="en-US" i="1" dirty="0"/>
              <a:t>SELECT * FROM </a:t>
            </a:r>
            <a:r>
              <a:rPr lang="en-US" i="1" dirty="0" err="1"/>
              <a:t>spatial_ref_sys</a:t>
            </a:r>
            <a:r>
              <a:rPr lang="en-US" i="1" dirty="0"/>
              <a:t> WHERE  </a:t>
            </a:r>
            <a:r>
              <a:rPr lang="en-US" i="1" dirty="0" err="1"/>
              <a:t>srtext</a:t>
            </a:r>
            <a:r>
              <a:rPr lang="en-US" i="1" dirty="0"/>
              <a:t> LIKE '%JTSK%'; --</a:t>
            </a:r>
            <a:r>
              <a:rPr lang="en-US" i="1" dirty="0" err="1"/>
              <a:t>ukážka</a:t>
            </a:r>
            <a:r>
              <a:rPr lang="en-US" i="1" dirty="0"/>
              <a:t> SS s JTSK</a:t>
            </a:r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82141" y="3233176"/>
            <a:ext cx="7027718" cy="3624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– Súradnicový systém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9749"/>
          </a:xfrm>
        </p:spPr>
        <p:txBody>
          <a:bodyPr>
            <a:normAutofit/>
          </a:bodyPr>
          <a:lstStyle/>
          <a:p>
            <a:r>
              <a:rPr lang="sk-SK" dirty="0"/>
              <a:t>Na priradenie súradnicového systému </a:t>
            </a:r>
            <a:r>
              <a:rPr lang="sk-SK" i="1" dirty="0" err="1"/>
              <a:t>ST_SetSRID</a:t>
            </a:r>
            <a:r>
              <a:rPr lang="sk-SK" i="1" dirty="0"/>
              <a:t>(</a:t>
            </a:r>
            <a:r>
              <a:rPr lang="sk-SK" i="1" dirty="0" err="1"/>
              <a:t>geom</a:t>
            </a:r>
            <a:r>
              <a:rPr lang="sk-SK" i="1" dirty="0"/>
              <a:t>, </a:t>
            </a:r>
            <a:r>
              <a:rPr lang="sk-SK" i="1" dirty="0" err="1"/>
              <a:t>integer</a:t>
            </a:r>
            <a:r>
              <a:rPr lang="sk-SK" i="1" dirty="0"/>
              <a:t> SRID)</a:t>
            </a:r>
            <a:r>
              <a:rPr lang="sk-SK" dirty="0"/>
              <a:t>, ak systém nebol definovaný, alebo ho je potrebné zmeniť.</a:t>
            </a:r>
          </a:p>
          <a:p>
            <a:r>
              <a:rPr lang="sk-SK" dirty="0"/>
              <a:t>Na transformáciu súradnicového systému </a:t>
            </a:r>
            <a:r>
              <a:rPr lang="sk-SK" i="1" dirty="0" err="1"/>
              <a:t>ST_Transform</a:t>
            </a:r>
            <a:r>
              <a:rPr lang="sk-SK" i="1" dirty="0"/>
              <a:t>(</a:t>
            </a:r>
            <a:r>
              <a:rPr lang="sk-SK" i="1" dirty="0" err="1"/>
              <a:t>geom</a:t>
            </a:r>
            <a:r>
              <a:rPr lang="sk-SK" i="1" dirty="0"/>
              <a:t>, </a:t>
            </a:r>
            <a:r>
              <a:rPr lang="sk-SK" i="1" dirty="0" err="1"/>
              <a:t>integer</a:t>
            </a:r>
            <a:r>
              <a:rPr lang="sk-SK" i="1" dirty="0"/>
              <a:t> SRID). </a:t>
            </a:r>
            <a:r>
              <a:rPr lang="sk-SK" dirty="0"/>
              <a:t>Okrem </a:t>
            </a:r>
            <a:r>
              <a:rPr lang="sk-SK" dirty="0" err="1"/>
              <a:t>SRID-u</a:t>
            </a:r>
            <a:r>
              <a:rPr lang="sk-SK" dirty="0"/>
              <a:t> je možné použiť aj zápis pomocou PROJ.4 knižnice. Pri použití v rámci dopytu SELECT nedôjde k zmene v dátach, iba k zmene zobrazenia v okne </a:t>
            </a:r>
            <a:r>
              <a:rPr lang="sk-SK" dirty="0" err="1"/>
              <a:t>Geometry</a:t>
            </a:r>
            <a:r>
              <a:rPr lang="sk-SK" dirty="0"/>
              <a:t> </a:t>
            </a:r>
            <a:r>
              <a:rPr lang="sk-SK" dirty="0" err="1"/>
              <a:t>Viewer</a:t>
            </a:r>
            <a:r>
              <a:rPr lang="sk-SK" dirty="0"/>
              <a:t>.</a:t>
            </a:r>
          </a:p>
          <a:p>
            <a:r>
              <a:rPr lang="sk-SK" dirty="0"/>
              <a:t>Pozn. Príslušný SRID je možné voliť iba vtedy, ak existuje jeho záznam v tabuľke </a:t>
            </a:r>
            <a:r>
              <a:rPr lang="sk-SK" i="1" dirty="0" err="1"/>
              <a:t>spatial_ref_sys</a:t>
            </a:r>
            <a:r>
              <a:rPr lang="sk-SK" i="1" dirty="0"/>
              <a:t>.</a:t>
            </a:r>
            <a:r>
              <a:rPr lang="sk-SK" dirty="0"/>
              <a:t> Vo verzii </a:t>
            </a:r>
            <a:r>
              <a:rPr lang="sk-SK" dirty="0" err="1"/>
              <a:t>PostGIS</a:t>
            </a:r>
            <a:r>
              <a:rPr lang="sk-SK" dirty="0"/>
              <a:t> 3.1 8500 súradnicových systémov.</a:t>
            </a:r>
          </a:p>
          <a:p>
            <a:endParaRPr lang="sk-SK" i="1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– Súradnicový systém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3" y="2249486"/>
            <a:ext cx="6284624" cy="4109749"/>
          </a:xfrm>
        </p:spPr>
        <p:txBody>
          <a:bodyPr>
            <a:normAutofit/>
          </a:bodyPr>
          <a:lstStyle/>
          <a:p>
            <a:r>
              <a:rPr lang="sk-SK" dirty="0"/>
              <a:t>Zobrazenie krajov Slovenska v malajzijskom súradnicovom systéme, SRID=3376. Pôvodná tabuľka je však stále v 5514!!!</a:t>
            </a:r>
          </a:p>
          <a:p>
            <a:pPr lvl="1"/>
            <a:r>
              <a:rPr lang="en-US" i="1" dirty="0"/>
              <a:t>SELECT ST_TRANSFORM (geom,3376) FROM </a:t>
            </a:r>
            <a:r>
              <a:rPr lang="en-US" i="1" dirty="0" err="1"/>
              <a:t>kraje</a:t>
            </a:r>
            <a:r>
              <a:rPr lang="en-US" i="1" dirty="0"/>
              <a:t>;</a:t>
            </a:r>
            <a:endParaRPr lang="sk-SK" i="1" dirty="0"/>
          </a:p>
          <a:p>
            <a:endParaRPr lang="sk-SK" i="1" dirty="0"/>
          </a:p>
          <a:p>
            <a:endParaRPr lang="sk-SK" i="1" dirty="0"/>
          </a:p>
          <a:p>
            <a:endParaRPr lang="sk-SK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0728" y="2436345"/>
            <a:ext cx="4197927" cy="3853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Zmena súradnicového systému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Existuje viacero spôsobov. Jeden z nich je použitie dopytu ALTER </a:t>
            </a:r>
            <a:r>
              <a:rPr lang="sk-SK" i="1" dirty="0"/>
              <a:t>TABLE</a:t>
            </a:r>
            <a:r>
              <a:rPr lang="sk-SK" dirty="0"/>
              <a:t>:</a:t>
            </a:r>
          </a:p>
          <a:p>
            <a:pPr>
              <a:buNone/>
            </a:pPr>
            <a:r>
              <a:rPr lang="sk-SK" i="1" dirty="0"/>
              <a:t>ALTER TABLE </a:t>
            </a:r>
            <a:r>
              <a:rPr lang="sk-SK" i="1" dirty="0" err="1"/>
              <a:t>názov_schémy.názov_tabuľky</a:t>
            </a:r>
            <a:endParaRPr lang="sk-SK" i="1" dirty="0"/>
          </a:p>
          <a:p>
            <a:pPr>
              <a:buNone/>
            </a:pPr>
            <a:r>
              <a:rPr lang="sk-SK" i="1" dirty="0"/>
              <a:t>  ALTER COLUMN stĺpec s geometriou</a:t>
            </a:r>
          </a:p>
          <a:p>
            <a:pPr>
              <a:buNone/>
            </a:pPr>
            <a:r>
              <a:rPr lang="sk-SK" i="1" dirty="0"/>
              <a:t>  TYPE </a:t>
            </a:r>
            <a:r>
              <a:rPr lang="sk-SK" i="1" dirty="0" err="1"/>
              <a:t>Geometry</a:t>
            </a:r>
            <a:r>
              <a:rPr lang="sk-SK" i="1" dirty="0"/>
              <a:t>(</a:t>
            </a:r>
            <a:r>
              <a:rPr lang="sk-SK" i="1" dirty="0" err="1"/>
              <a:t>typ_geometrie</a:t>
            </a:r>
            <a:r>
              <a:rPr lang="sk-SK" i="1" dirty="0"/>
              <a:t>, požadovaný SRID) </a:t>
            </a:r>
          </a:p>
          <a:p>
            <a:pPr>
              <a:buNone/>
            </a:pPr>
            <a:r>
              <a:rPr lang="sk-SK" i="1" dirty="0"/>
              <a:t>  USING </a:t>
            </a:r>
            <a:r>
              <a:rPr lang="sk-SK" i="1" dirty="0" err="1"/>
              <a:t>ST_Transform</a:t>
            </a:r>
            <a:r>
              <a:rPr lang="sk-SK" i="1" dirty="0"/>
              <a:t>(stĺpec s geometriou, požadovaný SRID);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Zmena súradnicového systému - Ukážka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SELECT ST_SRID(</a:t>
            </a:r>
            <a:r>
              <a:rPr lang="sk-SK" dirty="0" err="1"/>
              <a:t>geom</a:t>
            </a:r>
            <a:r>
              <a:rPr lang="sk-SK" dirty="0"/>
              <a:t>) FROM kraje; </a:t>
            </a:r>
            <a:r>
              <a:rPr lang="sk-SK" dirty="0">
                <a:sym typeface="Wingdings" pitchFamily="2" charset="2"/>
              </a:rPr>
              <a:t> </a:t>
            </a:r>
            <a:r>
              <a:rPr lang="sk-SK" dirty="0"/>
              <a:t>5514</a:t>
            </a:r>
          </a:p>
          <a:p>
            <a:r>
              <a:rPr lang="sk-SK" i="1" dirty="0"/>
              <a:t>ALTER TABLE kraje ALTER COLUMN </a:t>
            </a:r>
            <a:r>
              <a:rPr lang="sk-SK" i="1" dirty="0" err="1"/>
              <a:t>geom</a:t>
            </a:r>
            <a:r>
              <a:rPr lang="sk-SK" i="1" dirty="0"/>
              <a:t> TYPE </a:t>
            </a:r>
            <a:r>
              <a:rPr lang="sk-SK" i="1" dirty="0" err="1"/>
              <a:t>Geometry</a:t>
            </a:r>
            <a:r>
              <a:rPr lang="sk-SK" i="1" dirty="0"/>
              <a:t>(</a:t>
            </a:r>
            <a:r>
              <a:rPr lang="sk-SK" i="1" dirty="0" err="1"/>
              <a:t>Multipolygon</a:t>
            </a:r>
            <a:r>
              <a:rPr lang="sk-SK" i="1" dirty="0"/>
              <a:t>, 4326) USING </a:t>
            </a:r>
            <a:r>
              <a:rPr lang="sk-SK" i="1" dirty="0" err="1"/>
              <a:t>ST_Transform</a:t>
            </a:r>
            <a:r>
              <a:rPr lang="sk-SK" i="1" dirty="0"/>
              <a:t>(</a:t>
            </a:r>
            <a:r>
              <a:rPr lang="sk-SK" i="1" dirty="0" err="1"/>
              <a:t>geom</a:t>
            </a:r>
            <a:r>
              <a:rPr lang="sk-SK" i="1" dirty="0"/>
              <a:t>, 4326);</a:t>
            </a:r>
          </a:p>
          <a:p>
            <a:r>
              <a:rPr lang="sk-SK" dirty="0"/>
              <a:t>SELECT ST_SRID(</a:t>
            </a:r>
            <a:r>
              <a:rPr lang="sk-SK" dirty="0" err="1"/>
              <a:t>geom</a:t>
            </a:r>
            <a:r>
              <a:rPr lang="sk-SK" dirty="0"/>
              <a:t>) FROM kraje; </a:t>
            </a:r>
            <a:r>
              <a:rPr lang="sk-SK" dirty="0">
                <a:sym typeface="Wingdings" pitchFamily="2" charset="2"/>
              </a:rPr>
              <a:t> 4326</a:t>
            </a:r>
            <a:endParaRPr lang="sk-SK" dirty="0"/>
          </a:p>
          <a:p>
            <a:pPr>
              <a:buNone/>
            </a:pPr>
            <a:endParaRPr lang="sk-SK" i="1" dirty="0"/>
          </a:p>
          <a:p>
            <a:pPr>
              <a:buNone/>
            </a:pPr>
            <a:endParaRPr lang="sk-SK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TM04033919[[fn=Obvod]]</Template>
  <TotalTime>5232</TotalTime>
  <Words>1779</Words>
  <Application>Microsoft Office PowerPoint</Application>
  <PresentationFormat>Širokouhlá</PresentationFormat>
  <Paragraphs>133</Paragraphs>
  <Slides>29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29</vt:i4>
      </vt:variant>
    </vt:vector>
  </HeadingPairs>
  <TitlesOfParts>
    <vt:vector size="32" baseType="lpstr">
      <vt:lpstr>Arial</vt:lpstr>
      <vt:lpstr>Tw Cen MT</vt:lpstr>
      <vt:lpstr>Obvod</vt:lpstr>
      <vt:lpstr>Geografická báza údajov 2</vt:lpstr>
      <vt:lpstr>Opakovanie z minulého Cvičenia</vt:lpstr>
      <vt:lpstr>Priestorové funkcie</vt:lpstr>
      <vt:lpstr>Priestorové funkcie – Súradnicový systém</vt:lpstr>
      <vt:lpstr>Priestorové funkcie – Súradnicový systém</vt:lpstr>
      <vt:lpstr>Priestorové funkcie – Súradnicový systém</vt:lpstr>
      <vt:lpstr>Priestorové funkcie – Súradnicový systém</vt:lpstr>
      <vt:lpstr>Zmena súradnicového systému</vt:lpstr>
      <vt:lpstr>Zmena súradnicového systému - Ukážka</vt:lpstr>
      <vt:lpstr>Dimenzie-Rozmery</vt:lpstr>
      <vt:lpstr>Určenie Typu geometrie</vt:lpstr>
      <vt:lpstr>Vytvorenie geometrie</vt:lpstr>
      <vt:lpstr>Vytvorenie geometrie - ukážky</vt:lpstr>
      <vt:lpstr>Vytvorenie geometrie - ukážky</vt:lpstr>
      <vt:lpstr>Vytvorenie geometrie</vt:lpstr>
      <vt:lpstr>Vytvorenie geometrie - Ukážka</vt:lpstr>
      <vt:lpstr>Vytvorenie geometrie - Ukážka</vt:lpstr>
      <vt:lpstr>Zobrazenie geometrie ako text</vt:lpstr>
      <vt:lpstr>Vytvorenie geometrie z textu</vt:lpstr>
      <vt:lpstr>Vytvorenie geometrie z textu</vt:lpstr>
      <vt:lpstr>Špecifické Funkcie pre Typ geometrie - Bod</vt:lpstr>
      <vt:lpstr>Špecifické Funkcie pre Typy geometrie - Línia</vt:lpstr>
      <vt:lpstr>Špecifické Funkcie pre Typy geometrie - Línia</vt:lpstr>
      <vt:lpstr>Špecifické Funkcie pre Typy geometrie - Línia</vt:lpstr>
      <vt:lpstr>Špecifické Funkcie pre Typy geometrie - Polygón</vt:lpstr>
      <vt:lpstr>Špecifické Funkcie pre Typy geometrie - Polygón</vt:lpstr>
      <vt:lpstr>Ďalšie funkCie</vt:lpstr>
      <vt:lpstr>Opakovanie z tohto cvičenia</vt:lpstr>
      <vt:lpstr>Otázky?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Fábry Jozef</dc:creator>
  <cp:lastModifiedBy>Pelech Vladimír</cp:lastModifiedBy>
  <cp:revision>525</cp:revision>
  <dcterms:created xsi:type="dcterms:W3CDTF">2018-10-23T13:13:56Z</dcterms:created>
  <dcterms:modified xsi:type="dcterms:W3CDTF">2022-03-15T11:11:29Z</dcterms:modified>
</cp:coreProperties>
</file>