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325" r:id="rId3"/>
    <p:sldId id="442" r:id="rId4"/>
    <p:sldId id="445" r:id="rId5"/>
    <p:sldId id="446" r:id="rId6"/>
    <p:sldId id="447" r:id="rId7"/>
    <p:sldId id="448" r:id="rId8"/>
    <p:sldId id="404" r:id="rId9"/>
    <p:sldId id="450" r:id="rId10"/>
    <p:sldId id="451" r:id="rId11"/>
    <p:sldId id="449" r:id="rId12"/>
    <p:sldId id="454" r:id="rId13"/>
    <p:sldId id="455" r:id="rId14"/>
    <p:sldId id="457" r:id="rId15"/>
    <p:sldId id="456" r:id="rId16"/>
    <p:sldId id="458" r:id="rId17"/>
    <p:sldId id="462" r:id="rId18"/>
    <p:sldId id="459" r:id="rId19"/>
    <p:sldId id="460" r:id="rId20"/>
    <p:sldId id="463" r:id="rId21"/>
    <p:sldId id="443" r:id="rId22"/>
    <p:sldId id="452" r:id="rId23"/>
    <p:sldId id="453" r:id="rId24"/>
    <p:sldId id="444" r:id="rId25"/>
    <p:sldId id="461" r:id="rId26"/>
    <p:sldId id="393" r:id="rId27"/>
    <p:sldId id="326" r:id="rId28"/>
  </p:sldIdLst>
  <p:sldSz cx="12192000" cy="6858000"/>
  <p:notesSz cx="4279900" cy="548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4394587-CAB8-4C0C-BE48-FDB63D8FE16A}">
          <p14:sldIdLst>
            <p14:sldId id="270"/>
            <p14:sldId id="325"/>
            <p14:sldId id="442"/>
            <p14:sldId id="445"/>
            <p14:sldId id="446"/>
            <p14:sldId id="447"/>
            <p14:sldId id="448"/>
            <p14:sldId id="404"/>
            <p14:sldId id="450"/>
            <p14:sldId id="451"/>
            <p14:sldId id="449"/>
            <p14:sldId id="454"/>
            <p14:sldId id="455"/>
            <p14:sldId id="457"/>
            <p14:sldId id="456"/>
            <p14:sldId id="458"/>
            <p14:sldId id="462"/>
            <p14:sldId id="459"/>
            <p14:sldId id="460"/>
            <p14:sldId id="463"/>
            <p14:sldId id="443"/>
            <p14:sldId id="452"/>
            <p14:sldId id="453"/>
            <p14:sldId id="444"/>
            <p14:sldId id="461"/>
            <p14:sldId id="393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EB987-2291-418E-BBBD-83926143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Geografická báza údajov 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31D97E-B4FB-41E6-A22A-034A5034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59044" cy="4209268"/>
          </a:xfrm>
        </p:spPr>
        <p:txBody>
          <a:bodyPr>
            <a:normAutofit/>
          </a:bodyPr>
          <a:lstStyle/>
          <a:p>
            <a:r>
              <a:rPr lang="sk-SK" sz="3200" dirty="0"/>
              <a:t>Cvičenie 4</a:t>
            </a:r>
          </a:p>
          <a:p>
            <a:r>
              <a:rPr lang="sk-SK" dirty="0"/>
              <a:t>Náplň:</a:t>
            </a:r>
          </a:p>
          <a:p>
            <a:pPr>
              <a:buNone/>
            </a:pPr>
            <a:r>
              <a:rPr lang="sk-SK" dirty="0"/>
              <a:t>Priestorové funkcie – vzťahy medzi geometriami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/>
              <a:t>Mgr. Vladimír Pelech, PhD.</a:t>
            </a:r>
          </a:p>
        </p:txBody>
      </p:sp>
    </p:spTree>
    <p:extLst>
      <p:ext uri="{BB962C8B-B14F-4D97-AF65-F5344CB8AC3E}">
        <p14:creationId xmlns:p14="http://schemas.microsoft.com/office/powerpoint/2010/main" val="2635753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praxi sa však maticový zápis veľmi nepoužíva.</a:t>
            </a:r>
          </a:p>
          <a:p>
            <a:r>
              <a:rPr lang="sk-SK" dirty="0"/>
              <a:t>Väčšina vzťahov je definovaná v špecifických funkciách ako je ST_INTERSECTS, ST_TOUCHES atď.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ST_Intersects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Syntax: ST_INTERSECTS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Ak majú vstupné geometrie akýkoľvek spoločný prienik, tak ST_INTERSECTS vráti TRUE.</a:t>
            </a:r>
          </a:p>
          <a:p>
            <a:r>
              <a:rPr lang="sk-SK" dirty="0"/>
              <a:t>Ukážka v rámci spájania tabuliek </a:t>
            </a:r>
            <a:r>
              <a:rPr lang="sk-SK" dirty="0" err="1"/>
              <a:t>Marianka_body</a:t>
            </a:r>
            <a:r>
              <a:rPr lang="sk-SK" dirty="0"/>
              <a:t> a obce:</a:t>
            </a:r>
          </a:p>
          <a:p>
            <a:pPr>
              <a:buNone/>
            </a:pPr>
            <a:r>
              <a:rPr lang="en-US" i="1" dirty="0"/>
              <a:t>SELECT DISTINCT(b.*) FROM "</a:t>
            </a:r>
            <a:r>
              <a:rPr lang="en-US" i="1" dirty="0" err="1"/>
              <a:t>Marianka_body</a:t>
            </a:r>
            <a:r>
              <a:rPr lang="en-US" i="1" dirty="0"/>
              <a:t>" a INNER JOIN </a:t>
            </a:r>
            <a:r>
              <a:rPr lang="en-US" i="1" dirty="0" err="1"/>
              <a:t>obce</a:t>
            </a:r>
            <a:r>
              <a:rPr lang="en-US" i="1" dirty="0"/>
              <a:t> b </a:t>
            </a:r>
          </a:p>
          <a:p>
            <a:pPr>
              <a:buNone/>
            </a:pPr>
            <a:r>
              <a:rPr lang="sk-SK" i="1" dirty="0"/>
              <a:t>O</a:t>
            </a:r>
            <a:r>
              <a:rPr lang="en-US" i="1" dirty="0"/>
              <a:t>N ST_INTERSECTS(</a:t>
            </a:r>
            <a:r>
              <a:rPr lang="en-US" i="1" dirty="0" err="1"/>
              <a:t>a.geom</a:t>
            </a:r>
            <a:r>
              <a:rPr lang="en-US" i="1" dirty="0"/>
              <a:t>, </a:t>
            </a:r>
            <a:r>
              <a:rPr lang="en-US" i="1" dirty="0" err="1"/>
              <a:t>b.geom</a:t>
            </a:r>
            <a:r>
              <a:rPr lang="en-US" i="1" dirty="0"/>
              <a:t>)</a:t>
            </a:r>
            <a:r>
              <a:rPr lang="sk-SK" i="1" dirty="0"/>
              <a:t>;</a:t>
            </a:r>
          </a:p>
          <a:p>
            <a:pPr>
              <a:buNone/>
            </a:pPr>
            <a:r>
              <a:rPr lang="sk-SK" dirty="0"/>
              <a:t>Výsledok vráti všetky obce, ktoré majú prienik s niektorým bodom.</a:t>
            </a:r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7791" y="4955452"/>
            <a:ext cx="2504209" cy="1902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ST_DISJOINT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Syntax: ST_DISJOINT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Opak ST_INTERSECTS.</a:t>
            </a:r>
          </a:p>
          <a:p>
            <a:r>
              <a:rPr lang="sk-SK" dirty="0"/>
              <a:t>Vráti TRUE, ak vstupné geometrie nemajú akýkoľvek spoločný prienik</a:t>
            </a:r>
          </a:p>
          <a:p>
            <a:r>
              <a:rPr lang="sk-SK" dirty="0"/>
              <a:t>Ukážka pre objekty na obrázku:</a:t>
            </a:r>
          </a:p>
          <a:p>
            <a:pPr>
              <a:buNone/>
            </a:pPr>
            <a:r>
              <a:rPr lang="en-US" i="1" dirty="0"/>
              <a:t>SELECT ST_DISJOINT (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(0 0,2 2)'),</a:t>
            </a:r>
          </a:p>
          <a:p>
            <a:pPr>
              <a:buNone/>
            </a:pPr>
            <a:r>
              <a:rPr lang="en-US" i="1" dirty="0"/>
              <a:t>					</a:t>
            </a:r>
            <a:r>
              <a:rPr lang="en-US" i="1" dirty="0" err="1"/>
              <a:t>ST_GeomFromText</a:t>
            </a:r>
            <a:r>
              <a:rPr lang="en-US" i="1" dirty="0"/>
              <a:t>('Point(2 1)'));</a:t>
            </a:r>
            <a:endParaRPr lang="sk-SK" i="1" dirty="0"/>
          </a:p>
          <a:p>
            <a:pPr>
              <a:buNone/>
            </a:pPr>
            <a:r>
              <a:rPr lang="sk-SK" i="1" dirty="0"/>
              <a:t>–&gt; TRUE </a:t>
            </a:r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64436" y="4784476"/>
            <a:ext cx="2327564" cy="2073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ST_WITHIN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 lnSpcReduction="10000"/>
          </a:bodyPr>
          <a:lstStyle/>
          <a:p>
            <a:r>
              <a:rPr lang="sk-SK" dirty="0"/>
              <a:t>Syntax: ST_WITHIN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Vráti TRUE, ak vstupná geometria1 sa priestorovo celá nachádza vo vstupnej geometrii 2. Geometrie pritom môžu zdieľať aj spoločnú hranicu, ale nestačí ak sa geometria1 nachádza iba na hranici geometrii2.</a:t>
            </a:r>
          </a:p>
          <a:p>
            <a:r>
              <a:rPr lang="sk-SK" dirty="0"/>
              <a:t>Zápis DE-9IM pre geometriu 1 v geometrii 2 : 'T*F**F***'</a:t>
            </a:r>
          </a:p>
          <a:p>
            <a:r>
              <a:rPr lang="sk-SK" dirty="0"/>
              <a:t>Ukážka pre líniu v polygóne:</a:t>
            </a:r>
          </a:p>
          <a:p>
            <a:pPr>
              <a:buNone/>
            </a:pPr>
            <a:r>
              <a:rPr lang="en-US" dirty="0"/>
              <a:t>SELECT ST_WITHIN(</a:t>
            </a:r>
            <a:r>
              <a:rPr lang="en-US" dirty="0" err="1"/>
              <a:t>ST_GeomFromText</a:t>
            </a:r>
            <a:r>
              <a:rPr lang="en-US" dirty="0"/>
              <a:t>('</a:t>
            </a:r>
            <a:r>
              <a:rPr lang="en-US" dirty="0" err="1"/>
              <a:t>Linestring</a:t>
            </a:r>
            <a:r>
              <a:rPr lang="en-US" dirty="0"/>
              <a:t>(0 0, 10 10)'),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ST_GeomFromText</a:t>
            </a:r>
            <a:r>
              <a:rPr lang="en-US" dirty="0"/>
              <a:t>('Polygon((0 0, 0 10, 10 10, 10 0, 0 0))'))</a:t>
            </a:r>
            <a:r>
              <a:rPr lang="sk-SK" dirty="0"/>
              <a:t>; -&gt;TRUE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ST_EQUALS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Syntax: ST_EQUALS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Vráti TRUE, ak sa vstupné geometrie priestorovo zhodujú, </a:t>
            </a:r>
            <a:r>
              <a:rPr lang="sk-SK" dirty="0" err="1"/>
              <a:t>tz</a:t>
            </a:r>
            <a:r>
              <a:rPr lang="sk-SK" dirty="0"/>
              <a:t>. že platí ST_WITHIN (geom1, geom2) -&gt; TRUE a súčasne ST_WITHIN (geom2, geom1) -&gt; TRUE</a:t>
            </a:r>
          </a:p>
          <a:p>
            <a:r>
              <a:rPr lang="sk-SK" dirty="0"/>
              <a:t>Vstupné geometrie však nemusia mať rovnaký počet </a:t>
            </a:r>
            <a:r>
              <a:rPr lang="sk-SK" dirty="0" err="1"/>
              <a:t>vertexov</a:t>
            </a:r>
            <a:r>
              <a:rPr lang="sk-SK" dirty="0"/>
              <a:t>, ani rovnaký smer.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ST_EQUALS-ukážka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/>
              <a:t>V ukážke je dvojica trojuholníkov a </a:t>
            </a:r>
            <a:r>
              <a:rPr lang="sk-SK" dirty="0" err="1"/>
              <a:t>a</a:t>
            </a:r>
            <a:r>
              <a:rPr lang="sk-SK" dirty="0"/>
              <a:t> b, a má 4 </a:t>
            </a:r>
            <a:r>
              <a:rPr lang="sk-SK" dirty="0" err="1"/>
              <a:t>vertexy</a:t>
            </a:r>
            <a:r>
              <a:rPr lang="sk-SK" dirty="0"/>
              <a:t>, b má 5 </a:t>
            </a:r>
            <a:r>
              <a:rPr lang="sk-SK" dirty="0" err="1"/>
              <a:t>vertexov</a:t>
            </a:r>
            <a:r>
              <a:rPr lang="sk-SK" dirty="0"/>
              <a:t>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ST_Equals</a:t>
            </a:r>
            <a:r>
              <a:rPr lang="en-US" i="1" dirty="0"/>
              <a:t> (</a:t>
            </a:r>
            <a:r>
              <a:rPr lang="en-US" i="1" dirty="0" err="1"/>
              <a:t>a.geom</a:t>
            </a:r>
            <a:r>
              <a:rPr lang="en-US" i="1" dirty="0"/>
              <a:t>, </a:t>
            </a:r>
            <a:r>
              <a:rPr lang="en-US" i="1" dirty="0" err="1"/>
              <a:t>b.geom</a:t>
            </a:r>
            <a:r>
              <a:rPr lang="en-US" i="1" dirty="0"/>
              <a:t>), </a:t>
            </a:r>
            <a:r>
              <a:rPr lang="en-US" i="1" dirty="0" err="1"/>
              <a:t>ST_NPoints</a:t>
            </a:r>
            <a:r>
              <a:rPr lang="en-US" i="1" dirty="0"/>
              <a:t>(</a:t>
            </a:r>
            <a:r>
              <a:rPr lang="en-US" i="1" dirty="0" err="1"/>
              <a:t>a.geom</a:t>
            </a:r>
            <a:r>
              <a:rPr lang="en-US" i="1" dirty="0"/>
              <a:t>), </a:t>
            </a:r>
            <a:r>
              <a:rPr lang="en-US" i="1" dirty="0" err="1"/>
              <a:t>ST_NPoints</a:t>
            </a:r>
            <a:r>
              <a:rPr lang="en-US" i="1" dirty="0"/>
              <a:t>(</a:t>
            </a:r>
            <a:r>
              <a:rPr lang="en-US" i="1" dirty="0" err="1"/>
              <a:t>b.geom</a:t>
            </a:r>
            <a:r>
              <a:rPr lang="en-US" i="1" dirty="0"/>
              <a:t>)</a:t>
            </a:r>
            <a:r>
              <a:rPr lang="sk-SK" i="1" dirty="0"/>
              <a:t> </a:t>
            </a:r>
            <a:r>
              <a:rPr lang="en-US" i="1" dirty="0"/>
              <a:t>FROM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('Polygon((10 10, 0 0, 10 0, 10 10))') </a:t>
            </a:r>
            <a:r>
              <a:rPr lang="en-US" i="1" dirty="0" err="1"/>
              <a:t>geom</a:t>
            </a:r>
            <a:r>
              <a:rPr lang="en-US" i="1" dirty="0"/>
              <a:t>) a,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('Polygon((10 10, 0 0, 5 0, 10 0, 10 10))')</a:t>
            </a:r>
            <a:r>
              <a:rPr lang="en-US" i="1" dirty="0" err="1"/>
              <a:t>geom</a:t>
            </a:r>
            <a:r>
              <a:rPr lang="en-US" i="1" dirty="0"/>
              <a:t>) b;</a:t>
            </a:r>
            <a:endParaRPr lang="sk-SK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4590" y="4914900"/>
            <a:ext cx="22002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9427" y="5309913"/>
            <a:ext cx="4868573" cy="98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ST_Contains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Syntax: ST_CONTAINS (geom1,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Vráti TRUE, ak vstupná geometria1 obsahuje geometriu 2 a žiadny bod geometrie 2 neleží vo vonkajšku geometrie1 a zároveň aspoň jeden bod geometrie 2 leží vo vnútri geometrie 1. Opačná funkcia k ST_WITHIN().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ST_Contains-ukážka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/>
              <a:t>Línia b v polygóne a, preto pozor na prehodené poradie vo funkcii.</a:t>
            </a:r>
          </a:p>
          <a:p>
            <a:pPr>
              <a:buNone/>
            </a:pPr>
            <a:r>
              <a:rPr lang="en-US" i="1" dirty="0"/>
              <a:t>SELECT ST_CONTAINS(</a:t>
            </a:r>
            <a:r>
              <a:rPr lang="en-US" i="1" dirty="0" err="1"/>
              <a:t>b.geom</a:t>
            </a:r>
            <a:r>
              <a:rPr lang="en-US" i="1" dirty="0"/>
              <a:t>,</a:t>
            </a:r>
            <a:r>
              <a:rPr lang="sk-SK" i="1" dirty="0"/>
              <a:t> </a:t>
            </a:r>
            <a:r>
              <a:rPr lang="en-US" i="1" dirty="0" err="1"/>
              <a:t>a.geom</a:t>
            </a:r>
            <a:r>
              <a:rPr lang="en-US" i="1" dirty="0"/>
              <a:t>) FROM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( 10 0, 9 5, 10 10)') </a:t>
            </a:r>
            <a:r>
              <a:rPr lang="en-US" i="1" dirty="0" err="1"/>
              <a:t>geom</a:t>
            </a:r>
            <a:r>
              <a:rPr lang="en-US" i="1" dirty="0"/>
              <a:t>) a,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('Polygon((10 10, 0 0, 5 0, 10 0, 10 10))')</a:t>
            </a:r>
            <a:r>
              <a:rPr lang="en-US" i="1" dirty="0" err="1"/>
              <a:t>geom</a:t>
            </a:r>
            <a:r>
              <a:rPr lang="en-US" i="1" dirty="0"/>
              <a:t>) b;</a:t>
            </a:r>
            <a:r>
              <a:rPr lang="sk-SK" dirty="0"/>
              <a:t> </a:t>
            </a:r>
          </a:p>
          <a:p>
            <a:pPr>
              <a:buNone/>
            </a:pPr>
            <a:r>
              <a:rPr lang="sk-SK" dirty="0"/>
              <a:t>-&gt;TRUE</a:t>
            </a:r>
          </a:p>
          <a:p>
            <a:pPr>
              <a:buNone/>
            </a:pPr>
            <a:r>
              <a:rPr lang="sk-SK" dirty="0"/>
              <a:t>Ak by sme odstránili druhý </a:t>
            </a:r>
            <a:r>
              <a:rPr lang="sk-SK" dirty="0" err="1"/>
              <a:t>vertex</a:t>
            </a:r>
            <a:r>
              <a:rPr lang="sk-SK" dirty="0"/>
              <a:t> na línii, tak výsledok bude FALSE</a:t>
            </a:r>
            <a:endParaRPr lang="en-US" dirty="0"/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15550" y="4981575"/>
            <a:ext cx="20764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ST_COVERS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Syntax: ST_COVERS (geom1, geom2) </a:t>
            </a:r>
          </a:p>
          <a:p>
            <a:r>
              <a:rPr lang="sk-SK" dirty="0"/>
              <a:t>Vráti TRUE, ak žiadny bod z geometrie 2 neleží vo vonkajšku geometrie 1. V porovnaní ST_WITHIN() do geometrie1 patrí aj jej hranica. Napr. ak by sme mali líniu, ktorá by sa nachádzala na hranici polygónu, tak funkcia ST_WITHIN by vrátila FALSE, ale ST_COVERS vráti TRUE.</a:t>
            </a:r>
          </a:p>
          <a:p>
            <a:r>
              <a:rPr lang="sk-SK" dirty="0"/>
              <a:t>Podobná funkcia je </a:t>
            </a:r>
            <a:r>
              <a:rPr lang="sk-SK" dirty="0" err="1"/>
              <a:t>ST_CoveredBy</a:t>
            </a:r>
            <a:r>
              <a:rPr lang="sk-SK" dirty="0"/>
              <a:t>(geom1, </a:t>
            </a:r>
            <a:r>
              <a:rPr lang="sk-SK" dirty="0" err="1"/>
              <a:t>geom</a:t>
            </a:r>
            <a:r>
              <a:rPr lang="sk-SK" dirty="0"/>
              <a:t> 2), ktorá vráti TRUE, ak žiadny bod geometrie 1 neleží vo vonkajšku geometrie 2. Rozdiel je v poradí geometrií.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ST_COVERS - ukážka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/>
              <a:t>Celá línia b sa nachádza práve na hranici polygónu a, čiže polygón pokrýva líniu b. V ukážke je vidieť rozdielnosť výstupov pre rovnaké objekty z ST_COVERS() a ST_WITHIN()</a:t>
            </a:r>
          </a:p>
          <a:p>
            <a:pPr>
              <a:buNone/>
            </a:pPr>
            <a:r>
              <a:rPr lang="en-US" i="1" dirty="0"/>
              <a:t>SELECT ST_COVERS(</a:t>
            </a:r>
            <a:r>
              <a:rPr lang="en-US" i="1" dirty="0" err="1"/>
              <a:t>a.geom,b.geom</a:t>
            </a:r>
            <a:r>
              <a:rPr lang="en-US" i="1" dirty="0"/>
              <a:t>),</a:t>
            </a:r>
            <a:r>
              <a:rPr lang="sk-SK" i="1" dirty="0"/>
              <a:t> </a:t>
            </a:r>
            <a:r>
              <a:rPr lang="en-US" i="1" dirty="0"/>
              <a:t>ST_WITHIN(</a:t>
            </a:r>
            <a:r>
              <a:rPr lang="en-US" i="1" dirty="0" err="1"/>
              <a:t>a.geom,b.geom</a:t>
            </a:r>
            <a:r>
              <a:rPr lang="en-US" i="1" dirty="0"/>
              <a:t>) FROM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( 10 10, 0 10)') </a:t>
            </a:r>
            <a:r>
              <a:rPr lang="en-US" i="1" dirty="0" err="1"/>
              <a:t>geom</a:t>
            </a:r>
            <a:r>
              <a:rPr lang="en-US" i="1" dirty="0"/>
              <a:t>) b,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('Polygon((10 10,0 10, 0 0, 10 0, 10 10))')</a:t>
            </a:r>
            <a:r>
              <a:rPr lang="en-US" i="1" dirty="0" err="1"/>
              <a:t>geom</a:t>
            </a:r>
            <a:r>
              <a:rPr lang="en-US" i="1" dirty="0"/>
              <a:t>) a;</a:t>
            </a:r>
            <a:endParaRPr lang="sk-SK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5076" y="5685093"/>
            <a:ext cx="3711287" cy="1172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minulého Cvičenia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00695"/>
          </a:xfrm>
        </p:spPr>
        <p:txBody>
          <a:bodyPr>
            <a:normAutofit/>
          </a:bodyPr>
          <a:lstStyle/>
          <a:p>
            <a:pPr marL="0" indent="0"/>
            <a:r>
              <a:rPr lang="sk-SK" dirty="0"/>
              <a:t>Kde nájdete informácie o dostupných súradnicových systémoch v rámci </a:t>
            </a:r>
            <a:r>
              <a:rPr lang="sk-SK" dirty="0" err="1"/>
              <a:t>postgisu</a:t>
            </a:r>
            <a:r>
              <a:rPr lang="sk-SK" dirty="0"/>
              <a:t>?</a:t>
            </a:r>
          </a:p>
          <a:p>
            <a:pPr marL="0" indent="0"/>
            <a:r>
              <a:rPr lang="sk-SK" dirty="0"/>
              <a:t>Aké typy geometrie je možné použiť v </a:t>
            </a:r>
            <a:r>
              <a:rPr lang="sk-SK" dirty="0" err="1"/>
              <a:t>postgresql</a:t>
            </a:r>
            <a:r>
              <a:rPr lang="sk-SK" dirty="0"/>
              <a:t> s priestorovým rozšírením </a:t>
            </a:r>
            <a:r>
              <a:rPr lang="sk-SK" dirty="0" err="1"/>
              <a:t>postgis</a:t>
            </a:r>
            <a:r>
              <a:rPr lang="sk-SK" dirty="0"/>
              <a:t> a akú funkciu je potrebné použiť na ich určenie?</a:t>
            </a:r>
          </a:p>
          <a:p>
            <a:pPr marL="0" indent="0"/>
            <a:r>
              <a:rPr lang="sk-SK" dirty="0"/>
              <a:t>Aké dimenzie rozmery môžu mať objekty?</a:t>
            </a:r>
          </a:p>
          <a:p>
            <a:pPr marL="0" indent="0"/>
            <a:r>
              <a:rPr lang="sk-SK" dirty="0"/>
              <a:t>Vymenujte aspoň dve funkcie naviazané na bod, líniu a polygón.</a:t>
            </a:r>
          </a:p>
          <a:p>
            <a:pPr marL="0" indent="0"/>
            <a:r>
              <a:rPr lang="sk-SK" dirty="0"/>
              <a:t>Čo znamená skratka WKT?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2511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ST_TOUCHES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Syntax: ST_TOUCHES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Ak sa vstupné geometrie dotýkajú svojimi hranicami a zároveň sa nepretínajú svojim vnútrajškom, tak ST_TOUCHES vráti TRUE.</a:t>
            </a:r>
          </a:p>
          <a:p>
            <a:r>
              <a:rPr lang="sk-SK" dirty="0"/>
              <a:t>Funguje pre kombinácie geometrií: </a:t>
            </a:r>
            <a:r>
              <a:rPr lang="sk-SK" dirty="0" err="1"/>
              <a:t>Polygón-Polygón</a:t>
            </a:r>
            <a:r>
              <a:rPr lang="sk-SK" dirty="0"/>
              <a:t>, </a:t>
            </a:r>
            <a:r>
              <a:rPr lang="sk-SK" dirty="0" err="1"/>
              <a:t>Línia-Línia</a:t>
            </a:r>
            <a:r>
              <a:rPr lang="sk-SK" dirty="0"/>
              <a:t>, </a:t>
            </a:r>
            <a:r>
              <a:rPr lang="sk-SK" dirty="0" err="1"/>
              <a:t>Polygón-Línia</a:t>
            </a:r>
            <a:r>
              <a:rPr lang="sk-SK" dirty="0"/>
              <a:t>, </a:t>
            </a:r>
            <a:r>
              <a:rPr lang="sk-SK" dirty="0" err="1"/>
              <a:t>Bod-Línia</a:t>
            </a:r>
            <a:r>
              <a:rPr lang="sk-SK" dirty="0"/>
              <a:t> a </a:t>
            </a:r>
            <a:r>
              <a:rPr lang="sk-SK" dirty="0" err="1"/>
              <a:t>Bod-Polygón</a:t>
            </a:r>
            <a:r>
              <a:rPr lang="sk-SK" dirty="0"/>
              <a:t>. Nefunguje však pre </a:t>
            </a:r>
            <a:r>
              <a:rPr lang="sk-SK" dirty="0" err="1"/>
              <a:t>Bod-Bod</a:t>
            </a:r>
            <a:r>
              <a:rPr lang="sk-SK"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ST_TOUCHES-Ukážka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Ukážka v rámci tabuliek obce, okresy a podmienky WHERE, kde chceme nájsť všetky okresy, ktoré sa svojou hranicou dotýkajú hranice mesta Strážske. Vo výsledku dostaneme výstup z funkcie ST_TOUCHES a názvy takých okresov. Na obrázku vpravo sú znázornené okresy a Strážske, všimnite si chýbajúci okres Michalovce kvôli existujúcemu prieniku vnútrajška s vnútrajškom Strážskeho.</a:t>
            </a:r>
          </a:p>
          <a:p>
            <a:pPr>
              <a:buNone/>
            </a:pPr>
            <a:r>
              <a:rPr lang="en-US" i="1" dirty="0"/>
              <a:t>SELECT ST_TOUCHES(</a:t>
            </a:r>
            <a:r>
              <a:rPr lang="en-US" i="1" dirty="0" err="1"/>
              <a:t>a.geom</a:t>
            </a:r>
            <a:r>
              <a:rPr lang="en-US" i="1" dirty="0"/>
              <a:t>, </a:t>
            </a:r>
            <a:r>
              <a:rPr lang="en-US" i="1" dirty="0" err="1"/>
              <a:t>b.geom</a:t>
            </a:r>
            <a:r>
              <a:rPr lang="en-US" i="1" dirty="0"/>
              <a:t>),b.nm3 FROM </a:t>
            </a:r>
            <a:r>
              <a:rPr lang="en-US" i="1" dirty="0" err="1"/>
              <a:t>obce</a:t>
            </a:r>
            <a:r>
              <a:rPr lang="en-US" i="1" dirty="0"/>
              <a:t> a, </a:t>
            </a:r>
            <a:r>
              <a:rPr lang="en-US" i="1" dirty="0" err="1"/>
              <a:t>okresy</a:t>
            </a:r>
            <a:r>
              <a:rPr lang="en-US" i="1" dirty="0"/>
              <a:t> b </a:t>
            </a:r>
          </a:p>
          <a:p>
            <a:pPr>
              <a:buNone/>
            </a:pPr>
            <a:r>
              <a:rPr lang="en-US" i="1" dirty="0"/>
              <a:t>WHERE ST_TOUCHES(</a:t>
            </a:r>
            <a:r>
              <a:rPr lang="en-US" i="1" dirty="0" err="1"/>
              <a:t>a.geom</a:t>
            </a:r>
            <a:r>
              <a:rPr lang="en-US" i="1" dirty="0"/>
              <a:t>, </a:t>
            </a:r>
            <a:r>
              <a:rPr lang="en-US" i="1" dirty="0" err="1"/>
              <a:t>b.geom</a:t>
            </a:r>
            <a:r>
              <a:rPr lang="en-US" i="1" dirty="0"/>
              <a:t>) AND nm4 LIKE '</a:t>
            </a:r>
            <a:r>
              <a:rPr lang="en-US" i="1" dirty="0" err="1"/>
              <a:t>Strážske</a:t>
            </a:r>
            <a:r>
              <a:rPr lang="en-US" i="1" dirty="0"/>
              <a:t>';</a:t>
            </a:r>
            <a:endParaRPr lang="sk-SK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79273" y="5856805"/>
            <a:ext cx="2992582" cy="1001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0" y="4933950"/>
            <a:ext cx="22860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ST_OVERLAPS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Syntax: ST_OVERLAPS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ST_OVERLAPS vráti TRUE, ak sa vstupné geometrie prekrývajú, majú rovnaké dimenzie(čiže iba kombinácie rovnakej geometrie), ale nie v takom prípade, ak sa jedna nachádza kompletne v druhej.</a:t>
            </a:r>
          </a:p>
          <a:p>
            <a:r>
              <a:rPr lang="sk-SK" dirty="0"/>
              <a:t>Vzhľadom na druhú podmienku (rovnaké dimenzie) bod nachádzajúci sa na línii preto neprekrýva danú líniu, vo výsledku funkcie bude FALSE.</a:t>
            </a:r>
          </a:p>
          <a:p>
            <a:r>
              <a:rPr lang="sk-SK" dirty="0"/>
              <a:t>Obdobne línia pretínajúca polygón vráti FALSE, nemá rovnakú dimenziu ako polygón.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ST_OVERLAPS -Ukážka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Zoberme si piaty bod na zvolenej línii pomocou funkcie </a:t>
            </a:r>
            <a:r>
              <a:rPr lang="sk-SK" dirty="0" err="1"/>
              <a:t>ST_PointN</a:t>
            </a:r>
            <a:r>
              <a:rPr lang="sk-SK" dirty="0"/>
              <a:t> a jeho geometriu pošleme ako parameter do funkcie ST_OVERLAPS spolu s geometriou pôvodnej línie. Aký bude výsledok?</a:t>
            </a:r>
          </a:p>
          <a:p>
            <a:pPr>
              <a:buNone/>
            </a:pPr>
            <a:r>
              <a:rPr lang="sk-SK" i="1" dirty="0"/>
              <a:t>SELECT ST_OVERLAPS (</a:t>
            </a:r>
            <a:r>
              <a:rPr lang="sk-SK" i="1" dirty="0" err="1"/>
              <a:t>a.geom</a:t>
            </a:r>
            <a:r>
              <a:rPr lang="sk-SK" i="1" dirty="0"/>
              <a:t>, </a:t>
            </a:r>
            <a:r>
              <a:rPr lang="sk-SK" i="1" dirty="0" err="1"/>
              <a:t>b.geom</a:t>
            </a:r>
            <a:r>
              <a:rPr lang="sk-SK" i="1" dirty="0"/>
              <a:t>) FROM </a:t>
            </a:r>
          </a:p>
          <a:p>
            <a:pPr>
              <a:buNone/>
            </a:pPr>
            <a:r>
              <a:rPr lang="sk-SK" i="1" dirty="0"/>
              <a:t>(SELECT </a:t>
            </a:r>
            <a:r>
              <a:rPr lang="sk-SK" i="1" dirty="0" err="1"/>
              <a:t>ST_PointN</a:t>
            </a:r>
            <a:r>
              <a:rPr lang="sk-SK" i="1" dirty="0"/>
              <a:t>(geom,5)</a:t>
            </a:r>
            <a:r>
              <a:rPr lang="sk-SK" i="1" dirty="0" err="1"/>
              <a:t>geom</a:t>
            </a:r>
            <a:r>
              <a:rPr lang="sk-SK" i="1" dirty="0"/>
              <a:t> FROM "</a:t>
            </a:r>
            <a:r>
              <a:rPr lang="sk-SK" i="1" dirty="0" err="1"/>
              <a:t>Marianka_linie</a:t>
            </a:r>
            <a:r>
              <a:rPr lang="sk-SK" i="1" dirty="0"/>
              <a:t>" WHERE id=1) a,</a:t>
            </a:r>
          </a:p>
          <a:p>
            <a:pPr>
              <a:buNone/>
            </a:pPr>
            <a:r>
              <a:rPr lang="sk-SK" i="1" dirty="0"/>
              <a:t>(SELECT </a:t>
            </a:r>
            <a:r>
              <a:rPr lang="sk-SK" i="1" dirty="0" err="1"/>
              <a:t>geom</a:t>
            </a:r>
            <a:r>
              <a:rPr lang="sk-SK" i="1" dirty="0"/>
              <a:t> FROM "</a:t>
            </a:r>
            <a:r>
              <a:rPr lang="sk-SK" i="1" dirty="0" err="1"/>
              <a:t>Marianka_linie</a:t>
            </a:r>
            <a:r>
              <a:rPr lang="sk-SK" i="1" dirty="0"/>
              <a:t>" WHERE id=1) b;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ST_CROSSES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/>
              <a:t>Syntax: ST_CROSSES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</a:t>
            </a:r>
          </a:p>
          <a:p>
            <a:r>
              <a:rPr lang="sk-SK" dirty="0"/>
              <a:t>ST_CROSSES vráti TRUE iba pre nasledovné </a:t>
            </a:r>
            <a:r>
              <a:rPr lang="sk-SK" dirty="0" err="1"/>
              <a:t>tavry</a:t>
            </a:r>
            <a:r>
              <a:rPr lang="sk-SK" dirty="0"/>
              <a:t> matice DE-9IM :</a:t>
            </a:r>
          </a:p>
          <a:p>
            <a:pPr lvl="1"/>
            <a:r>
              <a:rPr lang="en-US" dirty="0"/>
              <a:t>T*T****** (</a:t>
            </a:r>
            <a:r>
              <a:rPr lang="sk-SK" dirty="0"/>
              <a:t>pre Bod- Línia</a:t>
            </a:r>
            <a:r>
              <a:rPr lang="en-US" dirty="0"/>
              <a:t>, </a:t>
            </a:r>
            <a:r>
              <a:rPr lang="sk-SK" dirty="0"/>
              <a:t>Bod- Polygón</a:t>
            </a:r>
            <a:r>
              <a:rPr lang="en-US" dirty="0"/>
              <a:t>, a </a:t>
            </a:r>
            <a:r>
              <a:rPr lang="sk-SK" dirty="0"/>
              <a:t>Línia- Polygón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T*****T** (</a:t>
            </a:r>
            <a:r>
              <a:rPr lang="sk-SK" dirty="0"/>
              <a:t>pre</a:t>
            </a:r>
            <a:r>
              <a:rPr lang="en-US" dirty="0"/>
              <a:t> L</a:t>
            </a:r>
            <a:r>
              <a:rPr lang="sk-SK" dirty="0" err="1"/>
              <a:t>ínia</a:t>
            </a:r>
            <a:r>
              <a:rPr lang="sk-SK" dirty="0"/>
              <a:t>- Bod</a:t>
            </a:r>
            <a:r>
              <a:rPr lang="en-US" dirty="0"/>
              <a:t>, </a:t>
            </a:r>
            <a:r>
              <a:rPr lang="sk-SK" dirty="0"/>
              <a:t>Polygón- Bod</a:t>
            </a:r>
            <a:r>
              <a:rPr lang="en-US" dirty="0"/>
              <a:t>, and </a:t>
            </a:r>
            <a:r>
              <a:rPr lang="sk-SK" dirty="0"/>
              <a:t>Polygón- </a:t>
            </a:r>
            <a:r>
              <a:rPr lang="en-US" dirty="0"/>
              <a:t>L</a:t>
            </a:r>
            <a:r>
              <a:rPr lang="sk-SK" dirty="0" err="1"/>
              <a:t>ínia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0******** (</a:t>
            </a:r>
            <a:r>
              <a:rPr lang="sk-SK" dirty="0"/>
              <a:t>pre</a:t>
            </a:r>
            <a:r>
              <a:rPr lang="en-US" dirty="0"/>
              <a:t> L</a:t>
            </a:r>
            <a:r>
              <a:rPr lang="sk-SK" dirty="0" err="1"/>
              <a:t>ínia</a:t>
            </a:r>
            <a:r>
              <a:rPr lang="en-US" dirty="0"/>
              <a:t>/L</a:t>
            </a:r>
            <a:r>
              <a:rPr lang="sk-SK" dirty="0" err="1"/>
              <a:t>ínia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ST_CROSSES - ukážka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Na obrázku sú znázornené použité objekty. Vo výsledku funkcia ST_CROSSES() vráti TRUE.</a:t>
            </a:r>
          </a:p>
          <a:p>
            <a:pPr>
              <a:buNone/>
            </a:pPr>
            <a:r>
              <a:rPr lang="en-US" i="1" dirty="0"/>
              <a:t>SELECT ST_CROSSES(</a:t>
            </a:r>
            <a:r>
              <a:rPr lang="en-US" i="1" dirty="0" err="1"/>
              <a:t>a.geom,b.geom</a:t>
            </a:r>
            <a:r>
              <a:rPr lang="en-US" i="1" dirty="0"/>
              <a:t>) FROM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(4 4, 6 6)') </a:t>
            </a:r>
            <a:r>
              <a:rPr lang="en-US" i="1" dirty="0" err="1"/>
              <a:t>geom</a:t>
            </a:r>
            <a:r>
              <a:rPr lang="en-US" i="1" dirty="0"/>
              <a:t>) a,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ST_GeomFromText</a:t>
            </a:r>
            <a:r>
              <a:rPr lang="en-US" i="1" dirty="0"/>
              <a:t>('Polygon((0 0, 0 10, 10 0, 0 0))') </a:t>
            </a:r>
            <a:r>
              <a:rPr lang="en-US" i="1" dirty="0" err="1"/>
              <a:t>geom</a:t>
            </a:r>
            <a:r>
              <a:rPr lang="en-US" i="1" dirty="0"/>
              <a:t> ) b</a:t>
            </a:r>
            <a:r>
              <a:rPr lang="sk-SK" i="1" dirty="0"/>
              <a:t>;</a:t>
            </a:r>
          </a:p>
          <a:p>
            <a:pPr>
              <a:buNone/>
            </a:pPr>
            <a:r>
              <a:rPr lang="sk-SK" i="1" dirty="0"/>
              <a:t>-&gt; TRUE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21200" y="4698000"/>
            <a:ext cx="2170800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tohto cvičenia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7175" lvl="1"/>
            <a:r>
              <a:rPr lang="sk-SK" sz="2800" dirty="0"/>
              <a:t>Priestorové funkcie využívajúce </a:t>
            </a:r>
            <a:r>
              <a:rPr lang="sk-SK" sz="2800" dirty="0" err="1"/>
              <a:t>topológiu</a:t>
            </a:r>
            <a:r>
              <a:rPr lang="sk-SK" sz="2800" dirty="0"/>
              <a:t> na základe -&gt; </a:t>
            </a:r>
          </a:p>
          <a:p>
            <a:pPr marL="257175" lvl="1"/>
            <a:r>
              <a:rPr lang="sk-SK" sz="2800" dirty="0"/>
              <a:t>Matica </a:t>
            </a:r>
            <a:r>
              <a:rPr lang="sk-SK" sz="2800" dirty="0" err="1"/>
              <a:t>Dimensionally</a:t>
            </a:r>
            <a:r>
              <a:rPr lang="sk-SK" sz="2800" dirty="0"/>
              <a:t> </a:t>
            </a:r>
            <a:r>
              <a:rPr lang="sk-SK" sz="2800" dirty="0" err="1"/>
              <a:t>Extended</a:t>
            </a:r>
            <a:r>
              <a:rPr lang="sk-SK" sz="2800" dirty="0"/>
              <a:t> </a:t>
            </a:r>
            <a:r>
              <a:rPr lang="sk-SK" sz="2800" dirty="0" err="1"/>
              <a:t>nine-Intersection</a:t>
            </a:r>
            <a:r>
              <a:rPr lang="sk-SK" sz="2800" dirty="0"/>
              <a:t> Model (DE-9IM)</a:t>
            </a:r>
          </a:p>
          <a:p>
            <a:pPr marL="257175" lvl="1"/>
            <a:r>
              <a:rPr lang="sk-SK" sz="2800" dirty="0"/>
              <a:t>Na základe hodnôt matice sú definované funkcie:</a:t>
            </a:r>
          </a:p>
          <a:p>
            <a:pPr marL="714375" lvl="2"/>
            <a:r>
              <a:rPr lang="sk-SK" sz="2600" dirty="0"/>
              <a:t>ST_INTERSECTS(), ST_DISJOINT(), ST_WITHIN(), ST_EQUALS(), ST_CONTAINS(), ST_COVERS(), ST_TOUCHES(), ST_OVERLAPS() a </a:t>
            </a:r>
            <a:r>
              <a:rPr lang="sk-SK" sz="2600"/>
              <a:t>ST_CROSSES(),...</a:t>
            </a:r>
            <a:endParaRPr lang="sk-SK" sz="2600" dirty="0"/>
          </a:p>
          <a:p>
            <a:pPr marL="257175" lvl="1"/>
            <a:endParaRPr lang="sk-SK" sz="2800" dirty="0"/>
          </a:p>
          <a:p>
            <a:pPr marL="257175" lvl="1"/>
            <a:endParaRPr lang="sk-SK" sz="2800" dirty="0"/>
          </a:p>
          <a:p>
            <a:pPr marL="257175" lvl="1"/>
            <a:endParaRPr lang="sk-SK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Otázky?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využívajúce </a:t>
            </a:r>
            <a:r>
              <a:rPr lang="sk-SK" dirty="0" err="1"/>
              <a:t>topológiu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Vo výsledku vracajú </a:t>
            </a:r>
            <a:r>
              <a:rPr lang="sk-SK" dirty="0" err="1"/>
              <a:t>pravdivostnú</a:t>
            </a:r>
            <a:r>
              <a:rPr lang="sk-SK" dirty="0"/>
              <a:t> hodnotu typu </a:t>
            </a:r>
            <a:r>
              <a:rPr lang="sk-SK" dirty="0" err="1"/>
              <a:t>Boolean</a:t>
            </a:r>
            <a:r>
              <a:rPr lang="sk-SK" dirty="0"/>
              <a:t>.</a:t>
            </a:r>
          </a:p>
          <a:p>
            <a:r>
              <a:rPr lang="sk-SK" dirty="0"/>
              <a:t>Je ich možné použiť na spájania tabuliek.</a:t>
            </a:r>
          </a:p>
          <a:p>
            <a:r>
              <a:rPr lang="sk-SK" dirty="0"/>
              <a:t>Na pozadí sa vždy pracuje s tzv. maticou DE-9IM.</a:t>
            </a:r>
          </a:p>
          <a:p>
            <a:r>
              <a:rPr lang="sk-SK" dirty="0"/>
              <a:t>Pred spustením si vždy skontrolujte SRID oboch vstupných geometrií, v prípade nezhody bude vo výsledku prázdna množina alebo chybová </a:t>
            </a:r>
            <a:r>
              <a:rPr lang="sk-SK" dirty="0" err="1"/>
              <a:t>hláška</a:t>
            </a:r>
            <a:r>
              <a:rPr lang="sk-SK" dirty="0"/>
              <a:t>, podľa použitia funkcie.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Dimensionally</a:t>
            </a:r>
            <a:r>
              <a:rPr lang="sk-SK" dirty="0"/>
              <a:t> </a:t>
            </a:r>
            <a:r>
              <a:rPr lang="sk-SK" dirty="0" err="1"/>
              <a:t>Extended</a:t>
            </a:r>
            <a:r>
              <a:rPr lang="sk-SK" dirty="0"/>
              <a:t> </a:t>
            </a:r>
            <a:r>
              <a:rPr lang="sk-SK" dirty="0" err="1"/>
              <a:t>nine-Intersection</a:t>
            </a:r>
            <a:r>
              <a:rPr lang="sk-SK" dirty="0"/>
              <a:t> Model (DE-9IM)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1" y="2249487"/>
            <a:ext cx="7157462" cy="3541714"/>
          </a:xfrm>
        </p:spPr>
        <p:txBody>
          <a:bodyPr/>
          <a:lstStyle/>
          <a:p>
            <a:r>
              <a:rPr lang="sk-SK" dirty="0"/>
              <a:t>Model </a:t>
            </a:r>
            <a:r>
              <a:rPr lang="sk-SK" dirty="0" err="1"/>
              <a:t>topológie</a:t>
            </a:r>
            <a:r>
              <a:rPr lang="sk-SK" dirty="0"/>
              <a:t> a štandard, ktorý sa v GIS používa na popis priestorových vzťahov dvoch objektov v 2D priestore.</a:t>
            </a:r>
          </a:p>
          <a:p>
            <a:r>
              <a:rPr lang="sk-SK" dirty="0"/>
              <a:t>Model využíva maticový zápis tvaru 3x3, kde je možné modelovať vzťahy medzi vnútrom (</a:t>
            </a:r>
            <a:r>
              <a:rPr lang="sk-SK" dirty="0" err="1"/>
              <a:t>Interior</a:t>
            </a:r>
            <a:r>
              <a:rPr lang="sk-SK" dirty="0"/>
              <a:t>, I), hranicou (</a:t>
            </a:r>
            <a:r>
              <a:rPr lang="sk-SK" dirty="0" err="1"/>
              <a:t>Boundary</a:t>
            </a:r>
            <a:r>
              <a:rPr lang="sk-SK" dirty="0"/>
              <a:t>, B) a vonkajškom (</a:t>
            </a:r>
            <a:r>
              <a:rPr lang="sk-SK" dirty="0" err="1"/>
              <a:t>Exterior</a:t>
            </a:r>
            <a:r>
              <a:rPr lang="sk-SK" dirty="0"/>
              <a:t>, E) objektu.</a:t>
            </a:r>
          </a:p>
        </p:txBody>
      </p:sp>
      <p:pic>
        <p:nvPicPr>
          <p:cNvPr id="2052" name="Picture 4" descr="https://postgis.net/workshops/postgis-intro/_images/de9im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26739" y="2241982"/>
            <a:ext cx="3343275" cy="3562351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5915891" y="5874327"/>
            <a:ext cx="592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Zdroj: https://postgis.net/workshops/postgis-intro/de9im.html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vnútro, hranica a </a:t>
            </a:r>
            <a:r>
              <a:rPr lang="sk-SK" dirty="0" err="1"/>
              <a:t>vonkajšoK</a:t>
            </a:r>
            <a:r>
              <a:rPr lang="sk-SK" dirty="0"/>
              <a:t> pre Polygón a líniu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Polygón</a:t>
            </a:r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Línia</a:t>
            </a:r>
          </a:p>
        </p:txBody>
      </p:sp>
      <p:pic>
        <p:nvPicPr>
          <p:cNvPr id="1027" name="Picture 3" descr="G:\PrifUK\Zam2\GBU\de9im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62044" y="3073400"/>
            <a:ext cx="3237125" cy="2717800"/>
          </a:xfrm>
          <a:prstGeom prst="rect">
            <a:avLst/>
          </a:prstGeom>
          <a:noFill/>
        </p:spPr>
      </p:pic>
      <p:pic>
        <p:nvPicPr>
          <p:cNvPr id="1028" name="Picture 4" descr="G:\PrifUK\Zam2\GBU\de9im2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85781" y="3184525"/>
            <a:ext cx="3448050" cy="2495550"/>
          </a:xfrm>
          <a:prstGeom prst="rect">
            <a:avLst/>
          </a:prstGeom>
          <a:noFill/>
        </p:spPr>
      </p:pic>
      <p:sp>
        <p:nvSpPr>
          <p:cNvPr id="10" name="BlokTextu 9"/>
          <p:cNvSpPr txBox="1"/>
          <p:nvPr/>
        </p:nvSpPr>
        <p:spPr>
          <a:xfrm>
            <a:off x="1413164" y="6137563"/>
            <a:ext cx="6783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Zdroj obrázkov: https://postgis.net/workshops/postgis-intro/de9im.html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Vnútro, hranica a vonkajšok bodu</a:t>
            </a:r>
          </a:p>
        </p:txBody>
      </p:sp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Vnútro je samotný bod.</a:t>
            </a:r>
          </a:p>
          <a:p>
            <a:r>
              <a:rPr lang="sk-SK" dirty="0"/>
              <a:t>Hranica je prázdna množina.</a:t>
            </a:r>
          </a:p>
          <a:p>
            <a:r>
              <a:rPr lang="sk-SK" dirty="0"/>
              <a:t>Vonkajšok je všetko mimo bodu.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Dimensionally</a:t>
            </a:r>
            <a:r>
              <a:rPr lang="sk-SK" dirty="0"/>
              <a:t> </a:t>
            </a:r>
            <a:r>
              <a:rPr lang="sk-SK" dirty="0" err="1"/>
              <a:t>Extended</a:t>
            </a:r>
            <a:r>
              <a:rPr lang="sk-SK" dirty="0"/>
              <a:t> </a:t>
            </a:r>
            <a:r>
              <a:rPr lang="sk-SK" dirty="0" err="1"/>
              <a:t>nine-Intersection</a:t>
            </a:r>
            <a:r>
              <a:rPr lang="sk-SK" dirty="0"/>
              <a:t> Model (DE-9IM)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5439497" cy="3541714"/>
          </a:xfrm>
        </p:spPr>
        <p:txBody>
          <a:bodyPr/>
          <a:lstStyle/>
          <a:p>
            <a:r>
              <a:rPr lang="sk-SK" dirty="0"/>
              <a:t>Možné výstupy z matice pre dva objekty:</a:t>
            </a:r>
          </a:p>
          <a:p>
            <a:pPr lvl="1"/>
            <a:r>
              <a:rPr lang="sk-SK" dirty="0"/>
              <a:t>Dimenzia 0 – bod</a:t>
            </a:r>
          </a:p>
          <a:p>
            <a:pPr lvl="1"/>
            <a:r>
              <a:rPr lang="sk-SK" dirty="0"/>
              <a:t>Dimenzia 1 – línia</a:t>
            </a:r>
          </a:p>
          <a:p>
            <a:pPr lvl="1"/>
            <a:r>
              <a:rPr lang="sk-SK" dirty="0"/>
              <a:t>Dimenzia 2 – plocha </a:t>
            </a:r>
          </a:p>
          <a:p>
            <a:pPr lvl="1"/>
            <a:r>
              <a:rPr lang="sk-SK" dirty="0"/>
              <a:t>T – </a:t>
            </a:r>
            <a:r>
              <a:rPr lang="sk-SK" dirty="0" err="1"/>
              <a:t>True</a:t>
            </a:r>
            <a:r>
              <a:rPr lang="sk-SK" dirty="0"/>
              <a:t>, akákoľvek z možností 0,1,2</a:t>
            </a:r>
          </a:p>
          <a:p>
            <a:pPr lvl="1"/>
            <a:r>
              <a:rPr lang="sk-SK" dirty="0"/>
              <a:t>F – </a:t>
            </a:r>
            <a:r>
              <a:rPr lang="sk-SK" dirty="0" err="1"/>
              <a:t>False</a:t>
            </a:r>
            <a:r>
              <a:rPr lang="sk-SK" dirty="0"/>
              <a:t> </a:t>
            </a:r>
          </a:p>
          <a:p>
            <a:pPr lvl="1"/>
            <a:r>
              <a:rPr lang="sk-SK" dirty="0"/>
              <a:t>* -akýkoľvek výstup</a:t>
            </a:r>
          </a:p>
          <a:p>
            <a:endParaRPr lang="sk-SK" dirty="0"/>
          </a:p>
        </p:txBody>
      </p:sp>
      <p:pic>
        <p:nvPicPr>
          <p:cNvPr id="2050" name="Picture 2" descr="_images/de9im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6400" y="2041298"/>
            <a:ext cx="4932000" cy="4375027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5902036" y="6488668"/>
            <a:ext cx="585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Zdroj: https://postgis.net/workshops/postgis-intro/de9im.html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ST_ReLATE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Syntax ST_RELATE (geom1, geom2) alebo (geom1, geom2, text zápisu matice)</a:t>
            </a:r>
          </a:p>
          <a:p>
            <a:r>
              <a:rPr lang="sk-SK" dirty="0"/>
              <a:t>Vráti výsledok matice pre dvojicu vstupných geometrií zapísanú ako reťazec. Prvé tri znaky sú prvý riadok matice, ďalšie tri sú druhý riadok matice a posledné tri znaky sú tretí riadok matice.</a:t>
            </a:r>
          </a:p>
          <a:p>
            <a:r>
              <a:rPr lang="sk-SK" dirty="0"/>
              <a:t>Ukážka matice v rámci tabuliek </a:t>
            </a:r>
            <a:r>
              <a:rPr lang="sk-SK" dirty="0" err="1"/>
              <a:t>Marianka_body</a:t>
            </a:r>
            <a:r>
              <a:rPr lang="sk-SK" dirty="0"/>
              <a:t> (konkrétny bod) a obce (konkrétny polygón):</a:t>
            </a:r>
          </a:p>
          <a:p>
            <a:pPr>
              <a:buNone/>
            </a:pPr>
            <a:r>
              <a:rPr lang="en-US" i="1" dirty="0"/>
              <a:t>SELECT ST_RELATE(</a:t>
            </a:r>
            <a:r>
              <a:rPr lang="en-US" i="1" dirty="0" err="1"/>
              <a:t>a.geom,b.geom</a:t>
            </a:r>
            <a:r>
              <a:rPr lang="en-US" i="1" dirty="0"/>
              <a:t>) FROM 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geom</a:t>
            </a:r>
            <a:r>
              <a:rPr lang="en-US" i="1" dirty="0"/>
              <a:t> FROM "</a:t>
            </a:r>
            <a:r>
              <a:rPr lang="en-US" i="1" dirty="0" err="1"/>
              <a:t>Marianka_body</a:t>
            </a:r>
            <a:r>
              <a:rPr lang="en-US" i="1" dirty="0"/>
              <a:t>" WHERE id=1) a,</a:t>
            </a:r>
          </a:p>
          <a:p>
            <a:pPr>
              <a:buNone/>
            </a:pPr>
            <a:r>
              <a:rPr lang="en-US" i="1" dirty="0"/>
              <a:t>(SELECT </a:t>
            </a:r>
            <a:r>
              <a:rPr lang="en-US" i="1" dirty="0" err="1"/>
              <a:t>geom</a:t>
            </a:r>
            <a:r>
              <a:rPr lang="en-US" i="1" dirty="0"/>
              <a:t> FROM </a:t>
            </a:r>
            <a:r>
              <a:rPr lang="en-US" i="1" dirty="0" err="1"/>
              <a:t>obce</a:t>
            </a:r>
            <a:r>
              <a:rPr lang="en-US" i="1" dirty="0"/>
              <a:t> WHERE nm4 LIKE '</a:t>
            </a:r>
            <a:r>
              <a:rPr lang="en-US" i="1" dirty="0" err="1"/>
              <a:t>Marianka</a:t>
            </a:r>
            <a:r>
              <a:rPr lang="en-US" i="1" dirty="0"/>
              <a:t>') b</a:t>
            </a:r>
            <a:r>
              <a:rPr lang="sk-SK" i="1" dirty="0"/>
              <a:t>;   </a:t>
            </a:r>
            <a:r>
              <a:rPr lang="sk-SK" dirty="0"/>
              <a:t>–&gt;</a:t>
            </a:r>
            <a:r>
              <a:rPr lang="sk-SK" i="1" dirty="0"/>
              <a:t> </a:t>
            </a:r>
            <a:r>
              <a:rPr lang="sk-SK" dirty="0"/>
              <a:t>‘0FFFFF212‘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ST_ReLATE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 lnSpcReduction="10000"/>
          </a:bodyPr>
          <a:lstStyle/>
          <a:p>
            <a:r>
              <a:rPr lang="sk-SK" dirty="0"/>
              <a:t>Výstup z ST_RELATE je možné použiť pri spájaní tabuliek a definovaní ich vzťahov.</a:t>
            </a:r>
          </a:p>
          <a:p>
            <a:r>
              <a:rPr lang="sk-SK" dirty="0"/>
              <a:t>Napr. úlohu vráť mi všetky body nachádzajúce sa vo vnútri určitého polygónu je možné zapísať nasledovne: WHERE ST_RELATE (geometria bodov, geometria polygónov, '0FFFFF212'). Konkrétny príklad: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a.geom</a:t>
            </a:r>
            <a:r>
              <a:rPr lang="sk-SK" i="1" dirty="0"/>
              <a:t> FROM "</a:t>
            </a:r>
            <a:r>
              <a:rPr lang="sk-SK" i="1" dirty="0" err="1"/>
              <a:t>Marianka_body</a:t>
            </a:r>
            <a:r>
              <a:rPr lang="sk-SK" i="1" dirty="0"/>
              <a:t>" a,</a:t>
            </a:r>
          </a:p>
          <a:p>
            <a:pPr>
              <a:buNone/>
            </a:pPr>
            <a:r>
              <a:rPr lang="sk-SK" i="1" dirty="0"/>
              <a:t>(SELECT </a:t>
            </a:r>
            <a:r>
              <a:rPr lang="sk-SK" i="1" dirty="0" err="1"/>
              <a:t>geom</a:t>
            </a:r>
            <a:r>
              <a:rPr lang="sk-SK" i="1" dirty="0"/>
              <a:t> FROM obce WHERE nm4 LIKE 'Marianka') b</a:t>
            </a:r>
          </a:p>
          <a:p>
            <a:pPr>
              <a:buNone/>
            </a:pPr>
            <a:r>
              <a:rPr lang="sk-SK" i="1" dirty="0"/>
              <a:t>WHERE ST_RELATE (</a:t>
            </a:r>
            <a:r>
              <a:rPr lang="sk-SK" i="1" dirty="0" err="1"/>
              <a:t>a.geom</a:t>
            </a:r>
            <a:r>
              <a:rPr lang="sk-SK" i="1" dirty="0"/>
              <a:t>, </a:t>
            </a:r>
            <a:r>
              <a:rPr lang="sk-SK" i="1" dirty="0" err="1"/>
              <a:t>b.geom</a:t>
            </a:r>
            <a:r>
              <a:rPr lang="sk-SK" i="1" dirty="0"/>
              <a:t>, '0FFFFF212');</a:t>
            </a:r>
          </a:p>
          <a:p>
            <a:pPr>
              <a:buNone/>
            </a:pPr>
            <a:endParaRPr lang="sk-SK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6035</TotalTime>
  <Words>1910</Words>
  <Application>Microsoft Office PowerPoint</Application>
  <PresentationFormat>Širokouhlá</PresentationFormat>
  <Paragraphs>141</Paragraphs>
  <Slides>27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0" baseType="lpstr">
      <vt:lpstr>Arial</vt:lpstr>
      <vt:lpstr>Tw Cen MT</vt:lpstr>
      <vt:lpstr>Obvod</vt:lpstr>
      <vt:lpstr>Geografická báza údajov 2</vt:lpstr>
      <vt:lpstr>Opakovanie z minulého Cvičenia</vt:lpstr>
      <vt:lpstr>Priestorové funkcie využívajúce topológiu</vt:lpstr>
      <vt:lpstr>Dimensionally Extended nine-Intersection Model (DE-9IM)</vt:lpstr>
      <vt:lpstr>vnútro, hranica a vonkajšoK pre Polygón a líniu</vt:lpstr>
      <vt:lpstr>Vnútro, hranica a vonkajšok bodu</vt:lpstr>
      <vt:lpstr>Dimensionally Extended nine-Intersection Model (DE-9IM)</vt:lpstr>
      <vt:lpstr>ST_ReLATE</vt:lpstr>
      <vt:lpstr>ST_ReLATE</vt:lpstr>
      <vt:lpstr>Prezentácia programu PowerPoint</vt:lpstr>
      <vt:lpstr>ST_Intersects</vt:lpstr>
      <vt:lpstr>ST_DISJOINT</vt:lpstr>
      <vt:lpstr>ST_WITHIN</vt:lpstr>
      <vt:lpstr>ST_EQUALS</vt:lpstr>
      <vt:lpstr>ST_EQUALS-ukážka</vt:lpstr>
      <vt:lpstr>ST_Contains</vt:lpstr>
      <vt:lpstr>ST_Contains-ukážka</vt:lpstr>
      <vt:lpstr>ST_COVERS</vt:lpstr>
      <vt:lpstr>ST_COVERS - ukážka</vt:lpstr>
      <vt:lpstr>ST_TOUCHES</vt:lpstr>
      <vt:lpstr>ST_TOUCHES-Ukážka</vt:lpstr>
      <vt:lpstr>ST_OVERLAPS</vt:lpstr>
      <vt:lpstr>ST_OVERLAPS -Ukážka</vt:lpstr>
      <vt:lpstr>ST_CROSSES</vt:lpstr>
      <vt:lpstr>ST_CROSSES - ukážka</vt:lpstr>
      <vt:lpstr>Opakovanie z tohto cvičenia</vt:lpstr>
      <vt:lpstr>Otázky?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Fábry Jozef</dc:creator>
  <cp:lastModifiedBy>Pelech Vladimír</cp:lastModifiedBy>
  <cp:revision>609</cp:revision>
  <dcterms:created xsi:type="dcterms:W3CDTF">2018-10-23T13:13:56Z</dcterms:created>
  <dcterms:modified xsi:type="dcterms:W3CDTF">2022-03-29T09:21:36Z</dcterms:modified>
</cp:coreProperties>
</file>