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0" r:id="rId2"/>
    <p:sldId id="325" r:id="rId3"/>
    <p:sldId id="464" r:id="rId4"/>
    <p:sldId id="442" r:id="rId5"/>
    <p:sldId id="465" r:id="rId6"/>
    <p:sldId id="466" r:id="rId7"/>
    <p:sldId id="467" r:id="rId8"/>
    <p:sldId id="468" r:id="rId9"/>
    <p:sldId id="469" r:id="rId10"/>
    <p:sldId id="470" r:id="rId11"/>
    <p:sldId id="472" r:id="rId12"/>
    <p:sldId id="471" r:id="rId13"/>
    <p:sldId id="473" r:id="rId14"/>
    <p:sldId id="484" r:id="rId15"/>
    <p:sldId id="482" r:id="rId16"/>
    <p:sldId id="485" r:id="rId17"/>
    <p:sldId id="486" r:id="rId18"/>
    <p:sldId id="487" r:id="rId19"/>
    <p:sldId id="474" r:id="rId20"/>
    <p:sldId id="475" r:id="rId21"/>
    <p:sldId id="476" r:id="rId22"/>
    <p:sldId id="478" r:id="rId23"/>
    <p:sldId id="479" r:id="rId24"/>
    <p:sldId id="480" r:id="rId25"/>
    <p:sldId id="477" r:id="rId26"/>
    <p:sldId id="481" r:id="rId27"/>
    <p:sldId id="488" r:id="rId28"/>
    <p:sldId id="489" r:id="rId29"/>
    <p:sldId id="490" r:id="rId30"/>
    <p:sldId id="491" r:id="rId31"/>
    <p:sldId id="492" r:id="rId32"/>
    <p:sldId id="493" r:id="rId33"/>
    <p:sldId id="494" r:id="rId34"/>
    <p:sldId id="495" r:id="rId35"/>
    <p:sldId id="496" r:id="rId36"/>
    <p:sldId id="497" r:id="rId37"/>
    <p:sldId id="498" r:id="rId38"/>
    <p:sldId id="499" r:id="rId39"/>
    <p:sldId id="500" r:id="rId40"/>
    <p:sldId id="502" r:id="rId41"/>
    <p:sldId id="501" r:id="rId42"/>
    <p:sldId id="503" r:id="rId43"/>
    <p:sldId id="504" r:id="rId44"/>
    <p:sldId id="505" r:id="rId45"/>
    <p:sldId id="506" r:id="rId46"/>
    <p:sldId id="507" r:id="rId47"/>
    <p:sldId id="508" r:id="rId48"/>
    <p:sldId id="326" r:id="rId49"/>
  </p:sldIdLst>
  <p:sldSz cx="12192000" cy="6858000"/>
  <p:notesSz cx="4279900" cy="548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04394587-CAB8-4C0C-BE48-FDB63D8FE16A}">
          <p14:sldIdLst>
            <p14:sldId id="270"/>
            <p14:sldId id="325"/>
            <p14:sldId id="464"/>
            <p14:sldId id="442"/>
            <p14:sldId id="465"/>
            <p14:sldId id="466"/>
            <p14:sldId id="467"/>
            <p14:sldId id="468"/>
            <p14:sldId id="469"/>
            <p14:sldId id="470"/>
            <p14:sldId id="472"/>
            <p14:sldId id="471"/>
            <p14:sldId id="473"/>
            <p14:sldId id="484"/>
            <p14:sldId id="482"/>
            <p14:sldId id="485"/>
            <p14:sldId id="486"/>
            <p14:sldId id="487"/>
            <p14:sldId id="474"/>
            <p14:sldId id="475"/>
            <p14:sldId id="476"/>
            <p14:sldId id="478"/>
            <p14:sldId id="479"/>
            <p14:sldId id="480"/>
            <p14:sldId id="477"/>
            <p14:sldId id="481"/>
            <p14:sldId id="488"/>
            <p14:sldId id="489"/>
            <p14:sldId id="490"/>
            <p14:sldId id="491"/>
            <p14:sldId id="492"/>
            <p14:sldId id="493"/>
            <p14:sldId id="494"/>
            <p14:sldId id="495"/>
            <p14:sldId id="496"/>
            <p14:sldId id="497"/>
            <p14:sldId id="498"/>
            <p14:sldId id="499"/>
            <p14:sldId id="500"/>
            <p14:sldId id="502"/>
            <p14:sldId id="501"/>
            <p14:sldId id="503"/>
            <p14:sldId id="504"/>
            <p14:sldId id="505"/>
            <p14:sldId id="506"/>
            <p14:sldId id="507"/>
            <p14:sldId id="508"/>
            <p14:sldId id="32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37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pPr/>
              <a:t>4/12/2022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4/12/2022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4/12/2022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4/12/2022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4/12/2022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4/12/2022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4/12/2022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FEB987-2291-418E-BBBD-83926143A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Geografická báza údajov 2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A31D97E-B4FB-41E6-A22A-034A5034F9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7"/>
            <a:ext cx="10559044" cy="4209268"/>
          </a:xfrm>
        </p:spPr>
        <p:txBody>
          <a:bodyPr>
            <a:normAutofit/>
          </a:bodyPr>
          <a:lstStyle/>
          <a:p>
            <a:r>
              <a:rPr lang="sk-SK" sz="3200" dirty="0"/>
              <a:t>Cvičenie 5</a:t>
            </a:r>
          </a:p>
          <a:p>
            <a:r>
              <a:rPr lang="sk-SK" dirty="0"/>
              <a:t>Náplň:</a:t>
            </a:r>
          </a:p>
          <a:p>
            <a:pPr>
              <a:buNone/>
            </a:pPr>
            <a:r>
              <a:rPr lang="sk-SK" dirty="0"/>
              <a:t>Priestorové funkcie – funkcie na editáciu objektov, meranie vzdialenosti, vzťahy na základe vzdialenosti, tvorenie novej geometrie z už existujúcej</a:t>
            </a:r>
          </a:p>
          <a:p>
            <a:pPr>
              <a:buNone/>
            </a:pPr>
            <a:endParaRPr lang="sk-SK" dirty="0"/>
          </a:p>
          <a:p>
            <a:pPr>
              <a:buNone/>
            </a:pPr>
            <a:endParaRPr lang="sk-SK" dirty="0"/>
          </a:p>
          <a:p>
            <a:pPr>
              <a:buNone/>
            </a:pPr>
            <a:r>
              <a:rPr lang="sk-SK" dirty="0"/>
              <a:t>Mgr. Vladimír Pelech, PhD.</a:t>
            </a:r>
          </a:p>
        </p:txBody>
      </p:sp>
    </p:spTree>
    <p:extLst>
      <p:ext uri="{BB962C8B-B14F-4D97-AF65-F5344CB8AC3E}">
        <p14:creationId xmlns:p14="http://schemas.microsoft.com/office/powerpoint/2010/main" val="26357532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Priestorové funkcie na editáciu geometrie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Ukážka zmeny bodu. V línii tvorenej 4 bodmi (obr. vľavo) sme zmenili predposledný bod v poradí, čiže s indexom -2 (obr. vpravo):</a:t>
            </a:r>
          </a:p>
          <a:p>
            <a:pPr>
              <a:buNone/>
            </a:pPr>
            <a:r>
              <a:rPr lang="en-US" i="1" dirty="0"/>
              <a:t>SELECT </a:t>
            </a:r>
            <a:r>
              <a:rPr lang="en-US" i="1" dirty="0" err="1"/>
              <a:t>ST</a:t>
            </a:r>
            <a:r>
              <a:rPr lang="en-US" i="1" err="1"/>
              <a:t>_</a:t>
            </a:r>
            <a:r>
              <a:rPr lang="en-US" i="1"/>
              <a:t>GeomFromText(</a:t>
            </a:r>
            <a:r>
              <a:rPr lang="en-US" i="1" dirty="0"/>
              <a:t>'</a:t>
            </a:r>
            <a:r>
              <a:rPr lang="en-US" i="1" dirty="0" err="1"/>
              <a:t>Linestring</a:t>
            </a:r>
            <a:r>
              <a:rPr lang="en-US" i="1" dirty="0"/>
              <a:t>(0 0, 4 0, 4 4, 8 4)'),</a:t>
            </a:r>
          </a:p>
          <a:p>
            <a:pPr>
              <a:buNone/>
            </a:pPr>
            <a:r>
              <a:rPr lang="en-US" i="1" dirty="0" err="1"/>
              <a:t>ST_SetPoint</a:t>
            </a:r>
            <a:r>
              <a:rPr lang="en-US" i="1" dirty="0"/>
              <a:t>(</a:t>
            </a:r>
            <a:r>
              <a:rPr lang="sk-SK" i="1" dirty="0"/>
              <a:t> </a:t>
            </a:r>
            <a:r>
              <a:rPr lang="en-US" i="1" dirty="0" err="1"/>
              <a:t>ST</a:t>
            </a:r>
            <a:r>
              <a:rPr lang="en-US" i="1" err="1"/>
              <a:t>_</a:t>
            </a:r>
            <a:r>
              <a:rPr lang="en-US" i="1"/>
              <a:t>GeomFromText(</a:t>
            </a:r>
            <a:r>
              <a:rPr lang="sk-SK" i="1"/>
              <a:t> </a:t>
            </a:r>
            <a:r>
              <a:rPr lang="en-US" i="1"/>
              <a:t>'Linestring</a:t>
            </a:r>
            <a:r>
              <a:rPr lang="en-US" i="1" dirty="0"/>
              <a:t>(0 0, 4 0, 4 4, 8 </a:t>
            </a:r>
            <a:r>
              <a:rPr lang="en-US" i="1"/>
              <a:t>4)‘),</a:t>
            </a:r>
            <a:r>
              <a:rPr lang="sk-SK" i="1"/>
              <a:t> </a:t>
            </a:r>
            <a:r>
              <a:rPr lang="en-US" i="1" dirty="0"/>
              <a:t>-2,</a:t>
            </a:r>
            <a:endParaRPr lang="sk-SK" i="1" dirty="0"/>
          </a:p>
          <a:p>
            <a:pPr>
              <a:buNone/>
            </a:pPr>
            <a:r>
              <a:rPr lang="en-US" i="1" dirty="0"/>
              <a:t>'Point(6 1)'::geometry)</a:t>
            </a:r>
            <a:r>
              <a:rPr lang="sk-SK" i="1" dirty="0"/>
              <a:t>;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21045" y="5162550"/>
            <a:ext cx="2657475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68750" y="5153025"/>
            <a:ext cx="261937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Priestorové funkcie na editáciu geometrie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 err="1"/>
              <a:t>ST_Reverse</a:t>
            </a:r>
            <a:r>
              <a:rPr lang="sk-SK" dirty="0"/>
              <a:t>(</a:t>
            </a:r>
            <a:r>
              <a:rPr lang="sk-SK" dirty="0" err="1"/>
              <a:t>geom</a:t>
            </a:r>
            <a:r>
              <a:rPr lang="sk-SK" dirty="0"/>
              <a:t>)</a:t>
            </a:r>
          </a:p>
          <a:p>
            <a:r>
              <a:rPr lang="sk-SK" dirty="0"/>
              <a:t>Zmení poradie </a:t>
            </a:r>
            <a:r>
              <a:rPr lang="sk-SK" dirty="0" err="1"/>
              <a:t>vertexov</a:t>
            </a:r>
            <a:r>
              <a:rPr lang="sk-SK" dirty="0"/>
              <a:t> v </a:t>
            </a:r>
            <a:r>
              <a:rPr lang="sk-SK" dirty="0" err="1"/>
              <a:t>geom</a:t>
            </a:r>
            <a:r>
              <a:rPr lang="sk-SK" dirty="0"/>
              <a:t> na opačné.</a:t>
            </a:r>
          </a:p>
          <a:p>
            <a:r>
              <a:rPr lang="sk-SK" dirty="0"/>
              <a:t>Funkcia prevráti poradie </a:t>
            </a:r>
            <a:r>
              <a:rPr lang="sk-SK" dirty="0" err="1"/>
              <a:t>vertexov</a:t>
            </a:r>
            <a:r>
              <a:rPr lang="sk-SK" dirty="0"/>
              <a:t> aj v polygóne alebo inom type geometrie, kde môžeme hovoriť o poradí.</a:t>
            </a:r>
          </a:p>
          <a:p>
            <a:endParaRPr lang="sk-SK" dirty="0"/>
          </a:p>
          <a:p>
            <a:r>
              <a:rPr lang="sk-SK" dirty="0" err="1"/>
              <a:t>ST_Multi</a:t>
            </a:r>
            <a:r>
              <a:rPr lang="sk-SK" dirty="0"/>
              <a:t>(</a:t>
            </a:r>
            <a:r>
              <a:rPr lang="sk-SK" dirty="0" err="1"/>
              <a:t>geom</a:t>
            </a:r>
            <a:r>
              <a:rPr lang="sk-SK" dirty="0"/>
              <a:t>)</a:t>
            </a:r>
          </a:p>
          <a:p>
            <a:r>
              <a:rPr lang="sk-SK" dirty="0"/>
              <a:t>Ak vstupné objekty nemajú geometriu typu „</a:t>
            </a:r>
            <a:r>
              <a:rPr lang="sk-SK" dirty="0" err="1"/>
              <a:t>Multi</a:t>
            </a:r>
            <a:r>
              <a:rPr lang="sk-SK" dirty="0"/>
              <a:t>...“ , tak uvedená funkcia ich na tento typ zmení.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Priestorové funkcie na editáciu geometrie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/>
              <a:t>ST_LineMerge</a:t>
            </a:r>
            <a:r>
              <a:rPr lang="sk-SK" dirty="0"/>
              <a:t>(</a:t>
            </a:r>
            <a:r>
              <a:rPr lang="sk-SK" dirty="0" err="1"/>
              <a:t>geom</a:t>
            </a:r>
            <a:r>
              <a:rPr lang="sk-SK" dirty="0"/>
              <a:t>)</a:t>
            </a:r>
          </a:p>
          <a:p>
            <a:r>
              <a:rPr lang="sk-SK" dirty="0"/>
              <a:t>Vstupným parametrom by mala byť iba geometria typu </a:t>
            </a:r>
            <a:r>
              <a:rPr lang="sk-SK" dirty="0" err="1"/>
              <a:t>Multilinestring</a:t>
            </a:r>
            <a:r>
              <a:rPr lang="sk-SK" dirty="0"/>
              <a:t>.</a:t>
            </a:r>
          </a:p>
          <a:p>
            <a:r>
              <a:rPr lang="sk-SK" dirty="0"/>
              <a:t>Funkcia spája jednotlivé časti </a:t>
            </a:r>
            <a:r>
              <a:rPr lang="sk-SK" dirty="0" err="1"/>
              <a:t>multilínie</a:t>
            </a:r>
            <a:r>
              <a:rPr lang="sk-SK" dirty="0"/>
              <a:t> dokopy, ak sa zhodujú koncové a počiatočné body jednotlivých častí, pričom vo výsledku ich vráti ako líniu. </a:t>
            </a:r>
          </a:p>
          <a:p>
            <a:r>
              <a:rPr lang="sk-SK" dirty="0"/>
              <a:t>Ak nemajú spoločný bod, tak vo výsledku vráti pôvodnú geometriu </a:t>
            </a:r>
            <a:r>
              <a:rPr lang="sk-SK" dirty="0" err="1"/>
              <a:t>multilínie</a:t>
            </a:r>
            <a:r>
              <a:rPr lang="sk-SK" dirty="0"/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Priestorové funkcie na editáciu geometrie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/>
              <a:t>Ukážka, kde v prvom dopyte sa časti </a:t>
            </a:r>
            <a:r>
              <a:rPr lang="sk-SK" dirty="0" err="1"/>
              <a:t>multilínie</a:t>
            </a:r>
            <a:r>
              <a:rPr lang="sk-SK" dirty="0"/>
              <a:t>  spoja, zhoduje sa prvý bod prvej časti a posledný bod druhej časti, a v druhom dopyte sa nespoja, keďže sa body nezhodujú, hoci bod 0 </a:t>
            </a:r>
            <a:r>
              <a:rPr lang="sk-SK" dirty="0" err="1"/>
              <a:t>0</a:t>
            </a:r>
            <a:r>
              <a:rPr lang="sk-SK" dirty="0"/>
              <a:t> sa nachádza v oboch častiach, tak v druhej časti </a:t>
            </a:r>
            <a:r>
              <a:rPr lang="sk-SK" dirty="0" err="1"/>
              <a:t>multilínie</a:t>
            </a:r>
            <a:r>
              <a:rPr lang="sk-SK" dirty="0"/>
              <a:t> nie je ani posledným, ani prvým.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i="1" dirty="0"/>
              <a:t>SELECT </a:t>
            </a:r>
            <a:r>
              <a:rPr lang="en-US" i="1" dirty="0" err="1"/>
              <a:t>ST_AsText</a:t>
            </a:r>
            <a:r>
              <a:rPr lang="en-US" i="1" dirty="0"/>
              <a:t>(</a:t>
            </a:r>
            <a:r>
              <a:rPr lang="sk-SK" i="1" dirty="0"/>
              <a:t> </a:t>
            </a:r>
            <a:r>
              <a:rPr lang="en-US" i="1" dirty="0" err="1"/>
              <a:t>ST_LineMerge</a:t>
            </a:r>
            <a:r>
              <a:rPr lang="en-US" i="1" dirty="0"/>
              <a:t>(</a:t>
            </a:r>
            <a:r>
              <a:rPr lang="sk-SK" i="1" dirty="0"/>
              <a:t> </a:t>
            </a:r>
            <a:r>
              <a:rPr lang="en-US" i="1" dirty="0" err="1"/>
              <a:t>ST_GeomFromText</a:t>
            </a:r>
            <a:r>
              <a:rPr lang="en-US" i="1" dirty="0"/>
              <a:t>(</a:t>
            </a:r>
            <a:r>
              <a:rPr lang="sk-SK" i="1" dirty="0"/>
              <a:t> </a:t>
            </a:r>
            <a:r>
              <a:rPr lang="en-US" i="1" dirty="0"/>
              <a:t>'</a:t>
            </a:r>
            <a:r>
              <a:rPr lang="en-US" i="1" dirty="0" err="1"/>
              <a:t>Multilinestring</a:t>
            </a:r>
            <a:r>
              <a:rPr lang="en-US" i="1" dirty="0"/>
              <a:t>((0 0, 0 10, 10 10),(5 5, 0 0))')))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i="1" dirty="0"/>
              <a:t>UNION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i="1" dirty="0"/>
              <a:t>SELECT </a:t>
            </a:r>
            <a:r>
              <a:rPr lang="en-US" i="1" dirty="0" err="1"/>
              <a:t>ST_AsText</a:t>
            </a:r>
            <a:r>
              <a:rPr lang="en-US" i="1" dirty="0"/>
              <a:t>(</a:t>
            </a:r>
            <a:r>
              <a:rPr lang="sk-SK" i="1" dirty="0"/>
              <a:t> </a:t>
            </a:r>
            <a:r>
              <a:rPr lang="en-US" i="1" dirty="0" err="1"/>
              <a:t>ST_LineMerge</a:t>
            </a:r>
            <a:r>
              <a:rPr lang="en-US" i="1" dirty="0"/>
              <a:t>(</a:t>
            </a:r>
            <a:r>
              <a:rPr lang="sk-SK" i="1" dirty="0"/>
              <a:t> </a:t>
            </a:r>
            <a:r>
              <a:rPr lang="en-US" i="1" dirty="0" err="1"/>
              <a:t>ST_GeomFromText</a:t>
            </a:r>
            <a:r>
              <a:rPr lang="en-US" i="1" dirty="0"/>
              <a:t>(</a:t>
            </a:r>
            <a:r>
              <a:rPr lang="sk-SK" i="1" dirty="0"/>
              <a:t> </a:t>
            </a:r>
            <a:r>
              <a:rPr lang="en-US" i="1" dirty="0"/>
              <a:t>'</a:t>
            </a:r>
            <a:r>
              <a:rPr lang="en-US" i="1" dirty="0" err="1"/>
              <a:t>Multilinestring</a:t>
            </a:r>
            <a:r>
              <a:rPr lang="en-US" i="1" dirty="0"/>
              <a:t>((0 0, 0 10, 10 10),(5 5, 0 0, 4 7))')))</a:t>
            </a:r>
            <a:r>
              <a:rPr lang="sk-SK" i="1" dirty="0"/>
              <a:t>;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065" y="6165273"/>
            <a:ext cx="4262935" cy="692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Priestorové funkcie na editáciu geometrie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err="1"/>
              <a:t>ST_Snap</a:t>
            </a:r>
            <a:r>
              <a:rPr lang="sk-SK" dirty="0"/>
              <a:t>(</a:t>
            </a:r>
            <a:r>
              <a:rPr lang="sk-SK" dirty="0" err="1"/>
              <a:t>geom</a:t>
            </a:r>
            <a:r>
              <a:rPr lang="sk-SK" dirty="0"/>
              <a:t> 1, </a:t>
            </a:r>
            <a:r>
              <a:rPr lang="sk-SK" dirty="0" err="1"/>
              <a:t>geom</a:t>
            </a:r>
            <a:r>
              <a:rPr lang="sk-SK" dirty="0"/>
              <a:t> 2, </a:t>
            </a:r>
            <a:r>
              <a:rPr lang="sk-SK" dirty="0" err="1"/>
              <a:t>float</a:t>
            </a:r>
            <a:r>
              <a:rPr lang="sk-SK" dirty="0"/>
              <a:t>)</a:t>
            </a:r>
          </a:p>
          <a:p>
            <a:r>
              <a:rPr lang="sk-SK" dirty="0"/>
              <a:t>Prichytáva </a:t>
            </a:r>
            <a:r>
              <a:rPr lang="sk-SK" dirty="0" err="1"/>
              <a:t>vertexy</a:t>
            </a:r>
            <a:r>
              <a:rPr lang="sk-SK" dirty="0"/>
              <a:t> a segmenty objektu </a:t>
            </a:r>
            <a:r>
              <a:rPr lang="sk-SK" dirty="0" err="1"/>
              <a:t>geom</a:t>
            </a:r>
            <a:r>
              <a:rPr lang="sk-SK" dirty="0"/>
              <a:t> 1 na objekt </a:t>
            </a:r>
            <a:r>
              <a:rPr lang="sk-SK" dirty="0" err="1"/>
              <a:t>geom</a:t>
            </a:r>
            <a:r>
              <a:rPr lang="sk-SK" dirty="0"/>
              <a:t> 2, ak sú do zadanej tolerancie </a:t>
            </a:r>
            <a:r>
              <a:rPr lang="sk-SK" dirty="0" err="1"/>
              <a:t>float</a:t>
            </a:r>
            <a:r>
              <a:rPr lang="sk-SK" dirty="0"/>
              <a:t>.</a:t>
            </a:r>
          </a:p>
          <a:p>
            <a:r>
              <a:rPr lang="sk-SK" dirty="0"/>
              <a:t>Za </a:t>
            </a:r>
            <a:r>
              <a:rPr lang="sk-SK" dirty="0" err="1"/>
              <a:t>float</a:t>
            </a:r>
            <a:r>
              <a:rPr lang="sk-SK" dirty="0"/>
              <a:t> môže slúžiť aj výstup inej funkcie.</a:t>
            </a:r>
          </a:p>
          <a:p>
            <a:r>
              <a:rPr lang="sk-SK" dirty="0"/>
              <a:t>Výstupom z funkcie je zmenená - prichytená </a:t>
            </a:r>
            <a:r>
              <a:rPr lang="sk-SK" dirty="0" err="1"/>
              <a:t>geom</a:t>
            </a:r>
            <a:r>
              <a:rPr lang="sk-SK" dirty="0"/>
              <a:t> 1.</a:t>
            </a:r>
          </a:p>
          <a:p>
            <a:r>
              <a:rPr lang="sk-SK" dirty="0"/>
              <a:t>Ak k prichyteniu nedošlo, čiže žiaden bod sa nenachádza v danej tolerancii, tak vráti pôvodnú </a:t>
            </a:r>
            <a:r>
              <a:rPr lang="sk-SK" dirty="0" err="1"/>
              <a:t>geom</a:t>
            </a:r>
            <a:r>
              <a:rPr lang="sk-SK" dirty="0"/>
              <a:t> 1.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Priestorové funkcie na editáciu geometrie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Ukážka pripojenia línie na bod. Vstup je na obrázku vľavo, výstup pripojená línia k bodu na obrázku vpravo.</a:t>
            </a:r>
          </a:p>
          <a:p>
            <a:pPr>
              <a:buNone/>
            </a:pPr>
            <a:r>
              <a:rPr lang="en-US" i="1" dirty="0"/>
              <a:t>SELECT </a:t>
            </a:r>
            <a:r>
              <a:rPr lang="en-US" i="1" dirty="0" err="1"/>
              <a:t>ST_Snap</a:t>
            </a:r>
            <a:r>
              <a:rPr lang="en-US" i="1" dirty="0"/>
              <a:t>((</a:t>
            </a:r>
            <a:r>
              <a:rPr lang="sk-SK" i="1" dirty="0"/>
              <a:t> </a:t>
            </a:r>
            <a:r>
              <a:rPr lang="en-US" i="1" dirty="0"/>
              <a:t>'</a:t>
            </a:r>
            <a:r>
              <a:rPr lang="en-US" i="1" dirty="0" err="1"/>
              <a:t>Linestring</a:t>
            </a:r>
            <a:r>
              <a:rPr lang="en-US" i="1" dirty="0"/>
              <a:t> (0 0, 2 2, 4 0)'::geometry),</a:t>
            </a:r>
            <a:endParaRPr lang="sk-SK" i="1" dirty="0"/>
          </a:p>
          <a:p>
            <a:pPr>
              <a:buNone/>
            </a:pPr>
            <a:r>
              <a:rPr lang="en-US" i="1" dirty="0"/>
              <a:t>('Point(2 3)'::geometry),</a:t>
            </a:r>
            <a:r>
              <a:rPr lang="sk-SK" i="1" dirty="0"/>
              <a:t> </a:t>
            </a:r>
            <a:r>
              <a:rPr lang="en-US" i="1" dirty="0"/>
              <a:t>2)</a:t>
            </a:r>
          </a:p>
          <a:p>
            <a:pPr>
              <a:buNone/>
            </a:pPr>
            <a:r>
              <a:rPr lang="en-US" i="1" dirty="0"/>
              <a:t>UNION</a:t>
            </a:r>
          </a:p>
          <a:p>
            <a:pPr>
              <a:buNone/>
            </a:pPr>
            <a:r>
              <a:rPr lang="en-US" i="1" dirty="0"/>
              <a:t>SELECT ('Point(2 3)'::geometry)</a:t>
            </a:r>
            <a:r>
              <a:rPr lang="sk-SK" i="1" dirty="0"/>
              <a:t>;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36898" y="4635289"/>
            <a:ext cx="142875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13794" y="4636076"/>
            <a:ext cx="1440742" cy="117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Priestorové funkcie na editáciu geometrie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Ukážka pripojenia polygónu na líniu. Vstup je na obrázku vľavo, výstup pripojený polygón k línii na obrázku vpravo.</a:t>
            </a:r>
            <a:endParaRPr lang="en-US" i="1" dirty="0"/>
          </a:p>
          <a:p>
            <a:pPr>
              <a:buNone/>
            </a:pPr>
            <a:r>
              <a:rPr lang="en-US" i="1" dirty="0"/>
              <a:t>SELECT </a:t>
            </a:r>
            <a:r>
              <a:rPr lang="en-US" i="1" dirty="0" err="1"/>
              <a:t>ST_Snap</a:t>
            </a:r>
            <a:r>
              <a:rPr lang="en-US" i="1" dirty="0"/>
              <a:t>('Polygon((4 4,9 4,9 6, 4 6,4 4))'::geometry,</a:t>
            </a:r>
          </a:p>
          <a:p>
            <a:pPr>
              <a:buNone/>
            </a:pPr>
            <a:r>
              <a:rPr lang="en-US" i="1" dirty="0"/>
              <a:t>			   '</a:t>
            </a:r>
            <a:r>
              <a:rPr lang="en-US" i="1" dirty="0" err="1"/>
              <a:t>Linestring</a:t>
            </a:r>
            <a:r>
              <a:rPr lang="en-US" i="1" dirty="0"/>
              <a:t>(0 0, 10 0, 10 10, 0 10)'::geometry,5)</a:t>
            </a:r>
          </a:p>
          <a:p>
            <a:pPr>
              <a:buNone/>
            </a:pPr>
            <a:r>
              <a:rPr lang="en-US" i="1" dirty="0"/>
              <a:t>UNION</a:t>
            </a:r>
          </a:p>
          <a:p>
            <a:pPr>
              <a:buNone/>
            </a:pPr>
            <a:r>
              <a:rPr lang="en-US" i="1" dirty="0"/>
              <a:t>SELECT '</a:t>
            </a:r>
            <a:r>
              <a:rPr lang="en-US" i="1" dirty="0" err="1"/>
              <a:t>Linestring</a:t>
            </a:r>
            <a:r>
              <a:rPr lang="en-US" i="1" dirty="0"/>
              <a:t>(0 0, 10 0, 10 10, 0 10)'::geometry</a:t>
            </a:r>
            <a:r>
              <a:rPr lang="sk-SK" i="1" dirty="0"/>
              <a:t>;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95858" y="5124450"/>
            <a:ext cx="1724025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467975" y="5143500"/>
            <a:ext cx="172402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Priestorové funkcie na editáciu geometrie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/>
              <a:t>Ukážka pripojenia polygónu na líniu s miernou úpravou. V línii pribudol bod 10 4, je </a:t>
            </a:r>
            <a:r>
              <a:rPr lang="sk-SK" dirty="0" err="1"/>
              <a:t>počiarknutý</a:t>
            </a:r>
            <a:r>
              <a:rPr lang="sk-SK" dirty="0"/>
              <a:t> a je iná aj tolerancia. Vstup ostáva graficky rovnaký, výstup pripojený polygón k línii v novom bode.</a:t>
            </a:r>
            <a:endParaRPr lang="en-US" i="1" dirty="0"/>
          </a:p>
          <a:p>
            <a:pPr>
              <a:buNone/>
            </a:pPr>
            <a:r>
              <a:rPr lang="en-US" i="1" dirty="0"/>
              <a:t>SELECT </a:t>
            </a:r>
            <a:r>
              <a:rPr lang="en-US" i="1" dirty="0" err="1"/>
              <a:t>ST_Snap</a:t>
            </a:r>
            <a:r>
              <a:rPr lang="en-US" i="1" dirty="0"/>
              <a:t>('Polygon((4 4,9 4,9 6, 4 6,4 4))'::geometry,</a:t>
            </a:r>
          </a:p>
          <a:p>
            <a:pPr>
              <a:buNone/>
            </a:pPr>
            <a:r>
              <a:rPr lang="en-US" i="1" dirty="0"/>
              <a:t>			   '</a:t>
            </a:r>
            <a:r>
              <a:rPr lang="en-US" i="1" dirty="0" err="1"/>
              <a:t>Linestring</a:t>
            </a:r>
            <a:r>
              <a:rPr lang="en-US" i="1" dirty="0"/>
              <a:t>(0 0, 10 0, </a:t>
            </a:r>
            <a:r>
              <a:rPr lang="en-US" i="1" u="sng" dirty="0"/>
              <a:t>10 4</a:t>
            </a:r>
            <a:r>
              <a:rPr lang="en-US" i="1" dirty="0"/>
              <a:t>, 10 10, 0 10)'::geometry,3)</a:t>
            </a:r>
          </a:p>
          <a:p>
            <a:pPr>
              <a:buNone/>
            </a:pPr>
            <a:r>
              <a:rPr lang="en-US" i="1" dirty="0"/>
              <a:t>UNION </a:t>
            </a:r>
          </a:p>
          <a:p>
            <a:pPr>
              <a:buNone/>
            </a:pPr>
            <a:r>
              <a:rPr lang="en-US" i="1" dirty="0"/>
              <a:t>SELECT '</a:t>
            </a:r>
            <a:r>
              <a:rPr lang="en-US" i="1" dirty="0" err="1"/>
              <a:t>Linestring</a:t>
            </a:r>
            <a:r>
              <a:rPr lang="en-US" i="1" dirty="0"/>
              <a:t>(0 0, 10 0, </a:t>
            </a:r>
            <a:r>
              <a:rPr lang="en-US" i="1" u="sng" dirty="0"/>
              <a:t>10 4</a:t>
            </a:r>
            <a:r>
              <a:rPr lang="en-US" i="1" dirty="0"/>
              <a:t>, 10 10, 0 10)'::geometry;</a:t>
            </a:r>
            <a:endParaRPr lang="sk-SK" i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58450" y="5124450"/>
            <a:ext cx="1733550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Priestorové funkcie na editáciu geometrie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Ako by ste spravili pripojenie línie k polygónu?</a:t>
            </a:r>
            <a:endParaRPr lang="en-US" i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9700" y="3495243"/>
            <a:ext cx="1752600" cy="172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Funkcie na Meranie vzdialeností a Plôch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err="1"/>
              <a:t>ST_Area</a:t>
            </a:r>
            <a:r>
              <a:rPr lang="sk-SK" dirty="0"/>
              <a:t>(), </a:t>
            </a:r>
            <a:r>
              <a:rPr lang="sk-SK" dirty="0" err="1"/>
              <a:t>ST_Length</a:t>
            </a:r>
            <a:r>
              <a:rPr lang="sk-SK" dirty="0"/>
              <a:t>(), </a:t>
            </a:r>
            <a:r>
              <a:rPr lang="sk-SK" dirty="0" err="1"/>
              <a:t>ST_Perimeter</a:t>
            </a:r>
            <a:r>
              <a:rPr lang="sk-SK" dirty="0"/>
              <a:t>() – už boli uvedené počas cvičení</a:t>
            </a:r>
          </a:p>
          <a:p>
            <a:r>
              <a:rPr lang="sk-SK" dirty="0" err="1"/>
              <a:t>ST_Distance</a:t>
            </a:r>
            <a:r>
              <a:rPr lang="sk-SK" dirty="0"/>
              <a:t>()</a:t>
            </a:r>
          </a:p>
          <a:p>
            <a:r>
              <a:rPr lang="sk-SK" dirty="0" err="1"/>
              <a:t>ST_DistanceSphere</a:t>
            </a:r>
            <a:r>
              <a:rPr lang="sk-SK" dirty="0"/>
              <a:t>()</a:t>
            </a:r>
          </a:p>
          <a:p>
            <a:r>
              <a:rPr lang="sk-SK" dirty="0" err="1"/>
              <a:t>ST_DistanceSpheroid</a:t>
            </a:r>
            <a:r>
              <a:rPr lang="sk-SK" dirty="0"/>
              <a:t>()</a:t>
            </a:r>
          </a:p>
          <a:p>
            <a:r>
              <a:rPr lang="sk-SK" dirty="0" err="1"/>
              <a:t>ST_ShortestLine</a:t>
            </a:r>
            <a:r>
              <a:rPr lang="sk-SK" dirty="0"/>
              <a:t>()</a:t>
            </a:r>
          </a:p>
          <a:p>
            <a:r>
              <a:rPr lang="sk-SK" dirty="0" err="1"/>
              <a:t>ST_ClosestPoint</a:t>
            </a:r>
            <a:r>
              <a:rPr lang="sk-SK" dirty="0"/>
              <a:t>()</a:t>
            </a:r>
          </a:p>
          <a:p>
            <a:r>
              <a:rPr lang="sk-SK" dirty="0"/>
              <a:t>...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Opakovanie z minulého Cvičenia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400695"/>
          </a:xfrm>
        </p:spPr>
        <p:txBody>
          <a:bodyPr>
            <a:normAutofit/>
          </a:bodyPr>
          <a:lstStyle/>
          <a:p>
            <a:pPr marL="0" indent="0"/>
            <a:r>
              <a:rPr lang="sk-SK" dirty="0"/>
              <a:t>Čo je to DE-9IM a na čo slúži?</a:t>
            </a:r>
          </a:p>
          <a:p>
            <a:pPr marL="0" indent="0"/>
            <a:r>
              <a:rPr lang="sk-SK" dirty="0"/>
              <a:t>Uveďte hodnoty používané v DE-9IM.</a:t>
            </a:r>
          </a:p>
          <a:p>
            <a:pPr marL="0" indent="0"/>
            <a:r>
              <a:rPr lang="sk-SK" dirty="0"/>
              <a:t>Uveďte vnútro, hranicu a vonkajšok pre polygón, líniu a bod. </a:t>
            </a:r>
          </a:p>
          <a:p>
            <a:pPr marL="0" indent="0"/>
            <a:r>
              <a:rPr lang="sk-SK" dirty="0"/>
              <a:t>Aké priestorové funkcie používajúce prednastavené hodnoty matice poznáte?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5825112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Funkcie na Meranie vzdialeností, Plôch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k-SK" dirty="0" err="1"/>
              <a:t>ST_Distance</a:t>
            </a:r>
            <a:r>
              <a:rPr lang="sk-SK" dirty="0"/>
              <a:t>(geom1, geom2) alebo (geog1, geog2, </a:t>
            </a:r>
            <a:r>
              <a:rPr lang="sk-SK" dirty="0" err="1"/>
              <a:t>boolean</a:t>
            </a:r>
            <a:r>
              <a:rPr lang="sk-SK" dirty="0"/>
              <a:t>)</a:t>
            </a:r>
          </a:p>
          <a:p>
            <a:r>
              <a:rPr lang="sk-SK" dirty="0"/>
              <a:t>Prvé zadanie parametrov vypočíta minimálnu euklidovskú rovinnú vzdialenosť medzi dvojicou vstupných objektov v jednotkách súradnicového systému.</a:t>
            </a:r>
          </a:p>
          <a:p>
            <a:r>
              <a:rPr lang="sk-SK" dirty="0"/>
              <a:t>Druhé zadanie parametrov vypočíta minimálnu vzdialenosť medzi dvojicou vstupných objektov v metroch na sféroide definovanom súradnicovým systémom. Ak bude boolean hodnota nastavená na </a:t>
            </a:r>
            <a:r>
              <a:rPr lang="sk-SK" i="1" dirty="0" err="1"/>
              <a:t>False</a:t>
            </a:r>
            <a:r>
              <a:rPr lang="sk-SK" dirty="0"/>
              <a:t>, tak bude použitý rýchlejší výpočet na guli. V prípade neuvedenia parametra sa počíta, akoby tam bolo </a:t>
            </a:r>
            <a:r>
              <a:rPr lang="sk-SK" i="1" dirty="0" err="1"/>
              <a:t>True</a:t>
            </a:r>
            <a:r>
              <a:rPr lang="sk-SK" i="1" dirty="0"/>
              <a:t>. 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Funkcie na Meranie vzdialeností, Plôch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Ukážka 1 pre typ </a:t>
            </a:r>
            <a:r>
              <a:rPr lang="sk-SK" dirty="0" err="1"/>
              <a:t>geometry</a:t>
            </a:r>
            <a:r>
              <a:rPr lang="sk-SK" dirty="0"/>
              <a:t>, rovinné súradnice SJTSK, výsledok v m.</a:t>
            </a:r>
          </a:p>
          <a:p>
            <a:pPr>
              <a:buNone/>
            </a:pPr>
            <a:r>
              <a:rPr lang="en-US" i="1" dirty="0"/>
              <a:t>SELECT </a:t>
            </a:r>
            <a:r>
              <a:rPr lang="en-US" i="1" dirty="0" err="1"/>
              <a:t>ST_Distance</a:t>
            </a:r>
            <a:r>
              <a:rPr lang="en-US" i="1" dirty="0"/>
              <a:t>('SRID=5514; Point(-500000 -1200000)'::geometry,</a:t>
            </a:r>
          </a:p>
          <a:p>
            <a:pPr>
              <a:buNone/>
            </a:pPr>
            <a:r>
              <a:rPr lang="en-US" i="1" dirty="0"/>
              <a:t>		'SRID=5514; Point(-490000 -1200000)'::geometry)</a:t>
            </a:r>
            <a:r>
              <a:rPr lang="sk-SK" i="1" dirty="0"/>
              <a:t>;   </a:t>
            </a:r>
            <a:r>
              <a:rPr lang="sk-SK" i="1" dirty="0">
                <a:sym typeface="Wingdings" pitchFamily="2" charset="2"/>
              </a:rPr>
              <a:t></a:t>
            </a:r>
            <a:r>
              <a:rPr lang="sk-SK" i="1" dirty="0"/>
              <a:t> 10000</a:t>
            </a:r>
          </a:p>
          <a:p>
            <a:r>
              <a:rPr lang="sk-SK" dirty="0"/>
              <a:t>Ukážka 2 pre typ </a:t>
            </a:r>
            <a:r>
              <a:rPr lang="sk-SK" dirty="0" err="1"/>
              <a:t>geometry</a:t>
            </a:r>
            <a:r>
              <a:rPr lang="sk-SK" dirty="0"/>
              <a:t>, rovinné súradnice WGS, výsledok v °.</a:t>
            </a:r>
          </a:p>
          <a:p>
            <a:pPr>
              <a:buNone/>
            </a:pPr>
            <a:r>
              <a:rPr lang="en-US" i="1" dirty="0"/>
              <a:t>SELECT </a:t>
            </a:r>
            <a:r>
              <a:rPr lang="en-US" i="1" dirty="0" err="1"/>
              <a:t>ST_Distance</a:t>
            </a:r>
            <a:r>
              <a:rPr lang="en-US" i="1" dirty="0"/>
              <a:t>('SRID=4326; Point(20 20)'::geometry,</a:t>
            </a:r>
          </a:p>
          <a:p>
            <a:pPr>
              <a:buNone/>
            </a:pPr>
            <a:r>
              <a:rPr lang="en-US" i="1" dirty="0"/>
              <a:t>			'SRID=4326; Point(30 20)'::geometry)</a:t>
            </a:r>
            <a:r>
              <a:rPr lang="sk-SK" i="1" dirty="0"/>
              <a:t>; </a:t>
            </a:r>
            <a:r>
              <a:rPr lang="sk-SK" i="1" dirty="0">
                <a:sym typeface="Wingdings" pitchFamily="2" charset="2"/>
              </a:rPr>
              <a:t></a:t>
            </a:r>
            <a:r>
              <a:rPr lang="sk-SK" i="1" dirty="0"/>
              <a:t>10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Funkcie na Meranie vzdialeností, Plôch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Ukážka 3 pre typ </a:t>
            </a:r>
            <a:r>
              <a:rPr lang="sk-SK" dirty="0" err="1"/>
              <a:t>geography</a:t>
            </a:r>
            <a:r>
              <a:rPr lang="sk-SK" dirty="0"/>
              <a:t>, výsledok v m.</a:t>
            </a:r>
          </a:p>
          <a:p>
            <a:pPr>
              <a:buNone/>
            </a:pPr>
            <a:r>
              <a:rPr lang="en-US" i="1" dirty="0"/>
              <a:t>SELECT </a:t>
            </a:r>
            <a:r>
              <a:rPr lang="en-US" i="1" dirty="0" err="1"/>
              <a:t>ST_Distance</a:t>
            </a:r>
            <a:r>
              <a:rPr lang="en-US" i="1" dirty="0"/>
              <a:t>('SRID=4326; Point(20 20)'::geo</a:t>
            </a:r>
            <a:r>
              <a:rPr lang="sk-SK" i="1" dirty="0"/>
              <a:t>g</a:t>
            </a:r>
            <a:r>
              <a:rPr lang="en-US" i="1" dirty="0"/>
              <a:t>r</a:t>
            </a:r>
            <a:r>
              <a:rPr lang="sk-SK" i="1" dirty="0" err="1"/>
              <a:t>aph</a:t>
            </a:r>
            <a:r>
              <a:rPr lang="en-US" i="1" dirty="0"/>
              <a:t>y,</a:t>
            </a:r>
          </a:p>
          <a:p>
            <a:pPr>
              <a:buNone/>
            </a:pPr>
            <a:r>
              <a:rPr lang="en-US" i="1" dirty="0"/>
              <a:t>		'SRID=4326; Point(30 20)'::geo</a:t>
            </a:r>
            <a:r>
              <a:rPr lang="sk-SK" i="1" dirty="0"/>
              <a:t>g</a:t>
            </a:r>
            <a:r>
              <a:rPr lang="en-US" i="1" dirty="0"/>
              <a:t>r</a:t>
            </a:r>
            <a:r>
              <a:rPr lang="sk-SK" i="1" dirty="0" err="1"/>
              <a:t>aph</a:t>
            </a:r>
            <a:r>
              <a:rPr lang="en-US" i="1" dirty="0"/>
              <a:t>y</a:t>
            </a:r>
            <a:r>
              <a:rPr lang="sk-SK" i="1" dirty="0"/>
              <a:t>, TRUE</a:t>
            </a:r>
            <a:r>
              <a:rPr lang="en-US" i="1" dirty="0"/>
              <a:t>)</a:t>
            </a:r>
            <a:r>
              <a:rPr lang="sk-SK" i="1" dirty="0"/>
              <a:t>;  </a:t>
            </a:r>
            <a:r>
              <a:rPr lang="sk-SK" i="1" dirty="0">
                <a:sym typeface="Wingdings" pitchFamily="2" charset="2"/>
              </a:rPr>
              <a:t></a:t>
            </a:r>
            <a:r>
              <a:rPr lang="sk-SK" i="1" dirty="0"/>
              <a:t> 1046315.07610444</a:t>
            </a:r>
          </a:p>
          <a:p>
            <a:pPr>
              <a:buNone/>
            </a:pPr>
            <a:r>
              <a:rPr lang="sk-SK" dirty="0"/>
              <a:t>Ukážka 4 pre typ </a:t>
            </a:r>
            <a:r>
              <a:rPr lang="sk-SK" dirty="0" err="1"/>
              <a:t>geography</a:t>
            </a:r>
            <a:r>
              <a:rPr lang="sk-SK" dirty="0"/>
              <a:t>, výsledok v m, nepoužitý sféroid ale guľa.</a:t>
            </a:r>
          </a:p>
          <a:p>
            <a:pPr>
              <a:buNone/>
            </a:pPr>
            <a:r>
              <a:rPr lang="en-US" i="1" dirty="0"/>
              <a:t>SELECT </a:t>
            </a:r>
            <a:r>
              <a:rPr lang="en-US" i="1" dirty="0" err="1"/>
              <a:t>ST_Distance</a:t>
            </a:r>
            <a:r>
              <a:rPr lang="en-US" i="1" dirty="0"/>
              <a:t>('SRID=4326; Point(20 20)'::geography,</a:t>
            </a:r>
          </a:p>
          <a:p>
            <a:pPr>
              <a:buNone/>
            </a:pPr>
            <a:r>
              <a:rPr lang="en-US" i="1" dirty="0"/>
              <a:t>	</a:t>
            </a:r>
            <a:r>
              <a:rPr lang="sk-SK" i="1" dirty="0"/>
              <a:t>	</a:t>
            </a:r>
            <a:r>
              <a:rPr lang="en-US" i="1" dirty="0"/>
              <a:t>'SRID=4326; Point(30 20)'::geography, FALSE); </a:t>
            </a:r>
            <a:r>
              <a:rPr lang="en-US" i="1" dirty="0">
                <a:sym typeface="Wingdings" pitchFamily="2" charset="2"/>
              </a:rPr>
              <a:t></a:t>
            </a:r>
            <a:r>
              <a:rPr lang="en-US" i="1" dirty="0"/>
              <a:t> 1044736.40949406</a:t>
            </a:r>
            <a:endParaRPr lang="sk-SK" i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Funkcie na Meranie vzdialeností, Plôch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/>
              <a:t>ST_DistanceSphere</a:t>
            </a:r>
            <a:r>
              <a:rPr lang="sk-SK" dirty="0"/>
              <a:t>(geom1, geom2)</a:t>
            </a:r>
          </a:p>
          <a:p>
            <a:r>
              <a:rPr lang="sk-SK" dirty="0"/>
              <a:t>Obe vstupné geometrie musia byť zadané ako objekty so zemepisnou šírkou a dĺžkou.</a:t>
            </a:r>
          </a:p>
          <a:p>
            <a:r>
              <a:rPr lang="sk-SK" dirty="0"/>
              <a:t>Funkcia používa na výpočet guľu, ktorej polomer si odvodí z definovaného sféroidu </a:t>
            </a:r>
            <a:r>
              <a:rPr lang="sk-SK" dirty="0" err="1"/>
              <a:t>SRIDu</a:t>
            </a:r>
            <a:r>
              <a:rPr lang="sk-SK" dirty="0"/>
              <a:t> a vo výsledku vráti minimálnu vzdialenosť medzi objektmi v m.</a:t>
            </a:r>
          </a:p>
          <a:p>
            <a:r>
              <a:rPr lang="sk-SK" dirty="0"/>
              <a:t>Je menej presná ako </a:t>
            </a:r>
            <a:r>
              <a:rPr lang="sk-SK" dirty="0" err="1"/>
              <a:t>ST_DistanceSpheroid</a:t>
            </a:r>
            <a:r>
              <a:rPr lang="sk-SK" dirty="0"/>
              <a:t>().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Funkcie na Meranie vzdialeností, Plôch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/>
              <a:t>ST_DistanceSpheroid</a:t>
            </a:r>
            <a:r>
              <a:rPr lang="sk-SK" dirty="0"/>
              <a:t>(geom1, geom2, </a:t>
            </a:r>
            <a:r>
              <a:rPr lang="sk-SK" dirty="0" err="1"/>
              <a:t>spheroid</a:t>
            </a:r>
            <a:r>
              <a:rPr lang="sk-SK" dirty="0"/>
              <a:t>)</a:t>
            </a:r>
          </a:p>
          <a:p>
            <a:r>
              <a:rPr lang="sk-SK" dirty="0"/>
              <a:t>Obe vstupné geometrie musia byť zadané ako objekty so zemepisnou šírkou a dĺžkou.</a:t>
            </a:r>
          </a:p>
          <a:p>
            <a:r>
              <a:rPr lang="sk-SK" dirty="0"/>
              <a:t>Funkcia používa na výpočet parametre sféroidu, ktorý je uvedený ako tretí parameter a vo výsledku vráti minimálnu vzdialenosť medzi objektmi v m.</a:t>
            </a:r>
          </a:p>
          <a:p>
            <a:r>
              <a:rPr lang="sk-SK" dirty="0"/>
              <a:t>Je presnejšia ako </a:t>
            </a:r>
            <a:r>
              <a:rPr lang="sk-SK" dirty="0" err="1"/>
              <a:t>ST_DistanceSphere</a:t>
            </a:r>
            <a:r>
              <a:rPr lang="sk-SK" dirty="0"/>
              <a:t>().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Funkcie na Meranie vzdialeností, Plôch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/>
              <a:t>Ukážka </a:t>
            </a:r>
            <a:r>
              <a:rPr lang="sk-SK" dirty="0" err="1"/>
              <a:t>ST_DistanceSphere</a:t>
            </a:r>
            <a:r>
              <a:rPr lang="sk-SK" dirty="0"/>
              <a:t> a </a:t>
            </a:r>
            <a:r>
              <a:rPr lang="sk-SK" dirty="0" err="1"/>
              <a:t>ST_DistanceSpheroid</a:t>
            </a:r>
            <a:r>
              <a:rPr lang="sk-SK" dirty="0"/>
              <a:t>, pre dvojicu bodov. Pre </a:t>
            </a:r>
            <a:r>
              <a:rPr lang="sk-SK" dirty="0" err="1"/>
              <a:t>ST_DistanceSpheroid</a:t>
            </a:r>
            <a:r>
              <a:rPr lang="sk-SK" dirty="0"/>
              <a:t> bol definovaný sféroid WGS84 pomocou názvu, polomeru a sploštenia:</a:t>
            </a:r>
          </a:p>
          <a:p>
            <a:pPr>
              <a:buNone/>
            </a:pPr>
            <a:r>
              <a:rPr lang="sk-SK" dirty="0"/>
              <a:t>SELECT </a:t>
            </a:r>
            <a:r>
              <a:rPr lang="sk-SK" dirty="0" err="1"/>
              <a:t>ST_DistanceSphere</a:t>
            </a:r>
            <a:r>
              <a:rPr lang="sk-SK" dirty="0"/>
              <a:t>('SRID=4326; Point(20 </a:t>
            </a:r>
            <a:r>
              <a:rPr lang="sk-SK" dirty="0" err="1"/>
              <a:t>20</a:t>
            </a:r>
            <a:r>
              <a:rPr lang="sk-SK" dirty="0"/>
              <a:t>)'::</a:t>
            </a:r>
            <a:r>
              <a:rPr lang="sk-SK" dirty="0" err="1"/>
              <a:t>geometry</a:t>
            </a:r>
            <a:r>
              <a:rPr lang="sk-SK" dirty="0"/>
              <a:t>,</a:t>
            </a:r>
          </a:p>
          <a:p>
            <a:pPr>
              <a:buNone/>
            </a:pPr>
            <a:r>
              <a:rPr lang="sk-SK" dirty="0"/>
              <a:t>		'SRID=4326; Point(30 20)'::</a:t>
            </a:r>
            <a:r>
              <a:rPr lang="sk-SK" dirty="0" err="1"/>
              <a:t>geometry</a:t>
            </a:r>
            <a:r>
              <a:rPr lang="sk-SK" dirty="0"/>
              <a:t>),</a:t>
            </a:r>
          </a:p>
          <a:p>
            <a:pPr>
              <a:buNone/>
            </a:pPr>
            <a:r>
              <a:rPr lang="sk-SK" dirty="0"/>
              <a:t>		</a:t>
            </a:r>
            <a:r>
              <a:rPr lang="sk-SK" dirty="0" err="1"/>
              <a:t>ST_DistanceSpheroid</a:t>
            </a:r>
            <a:r>
              <a:rPr lang="sk-SK" dirty="0"/>
              <a:t>('SRID=4326; Point(20 </a:t>
            </a:r>
            <a:r>
              <a:rPr lang="sk-SK" dirty="0" err="1"/>
              <a:t>20</a:t>
            </a:r>
            <a:r>
              <a:rPr lang="sk-SK" dirty="0"/>
              <a:t>)'::</a:t>
            </a:r>
            <a:r>
              <a:rPr lang="sk-SK" dirty="0" err="1"/>
              <a:t>geometry</a:t>
            </a:r>
            <a:r>
              <a:rPr lang="sk-SK" dirty="0"/>
              <a:t>,</a:t>
            </a:r>
          </a:p>
          <a:p>
            <a:pPr>
              <a:buNone/>
            </a:pPr>
            <a:r>
              <a:rPr lang="sk-SK" dirty="0"/>
              <a:t>		'SRID=4326; Point(30 20)'::</a:t>
            </a:r>
            <a:r>
              <a:rPr lang="sk-SK" dirty="0" err="1"/>
              <a:t>geometry</a:t>
            </a:r>
            <a:r>
              <a:rPr lang="sk-SK" dirty="0"/>
              <a:t>, 'SPHEROID["WGS 84", 6378137, 298.257223563]');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Funkcie na prepojenie pomocou vzdialenosti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 err="1"/>
              <a:t>ST_DWithin</a:t>
            </a:r>
            <a:r>
              <a:rPr lang="sk-SK" dirty="0"/>
              <a:t> (</a:t>
            </a:r>
            <a:r>
              <a:rPr lang="sk-SK" dirty="0" err="1"/>
              <a:t>geom</a:t>
            </a:r>
            <a:r>
              <a:rPr lang="sk-SK" dirty="0"/>
              <a:t> 1, </a:t>
            </a:r>
            <a:r>
              <a:rPr lang="sk-SK" dirty="0" err="1"/>
              <a:t>geom</a:t>
            </a:r>
            <a:r>
              <a:rPr lang="sk-SK" dirty="0"/>
              <a:t> 2, </a:t>
            </a:r>
            <a:r>
              <a:rPr lang="sk-SK" dirty="0" err="1"/>
              <a:t>double</a:t>
            </a:r>
            <a:r>
              <a:rPr lang="sk-SK" dirty="0"/>
              <a:t> </a:t>
            </a:r>
            <a:r>
              <a:rPr lang="sk-SK" dirty="0" err="1"/>
              <a:t>precision</a:t>
            </a:r>
            <a:r>
              <a:rPr lang="sk-SK" dirty="0"/>
              <a:t> pre daný SRID) alebo (geog1, geog2, </a:t>
            </a:r>
            <a:r>
              <a:rPr lang="sk-SK" dirty="0" err="1"/>
              <a:t>double</a:t>
            </a:r>
            <a:r>
              <a:rPr lang="sk-SK" dirty="0"/>
              <a:t> </a:t>
            </a:r>
            <a:r>
              <a:rPr lang="sk-SK" dirty="0" err="1"/>
              <a:t>precision</a:t>
            </a:r>
            <a:r>
              <a:rPr lang="sk-SK" dirty="0"/>
              <a:t> pre daný SRID, </a:t>
            </a:r>
            <a:r>
              <a:rPr lang="sk-SK" dirty="0" err="1"/>
              <a:t>boolean</a:t>
            </a:r>
            <a:r>
              <a:rPr lang="sk-SK" dirty="0"/>
              <a:t>)</a:t>
            </a:r>
          </a:p>
          <a:p>
            <a:r>
              <a:rPr lang="sk-SK" dirty="0"/>
              <a:t>Vráti TRUE, ak vzdialenosť medzi oboma vstupnými geometriami je v rámci tolerancie. Pod vzdialenosťou sa rozumie najkratšia možná vzdialenosť medzi objektmi, napr. od bodu k </a:t>
            </a:r>
            <a:r>
              <a:rPr lang="sk-SK" dirty="0" err="1"/>
              <a:t>boundary</a:t>
            </a:r>
            <a:r>
              <a:rPr lang="sk-SK" dirty="0"/>
              <a:t> polygónu, nemusí ísť nutne o </a:t>
            </a:r>
            <a:r>
              <a:rPr lang="sk-SK" dirty="0" err="1"/>
              <a:t>vertexy</a:t>
            </a:r>
            <a:r>
              <a:rPr lang="sk-SK" dirty="0"/>
              <a:t>.</a:t>
            </a:r>
          </a:p>
          <a:p>
            <a:r>
              <a:rPr lang="sk-SK" dirty="0"/>
              <a:t>Pre objekty typu </a:t>
            </a:r>
            <a:r>
              <a:rPr lang="sk-SK" dirty="0" err="1"/>
              <a:t>geometry</a:t>
            </a:r>
            <a:r>
              <a:rPr lang="sk-SK" dirty="0"/>
              <a:t> sa použijú jednotky definované </a:t>
            </a:r>
            <a:r>
              <a:rPr lang="sk-SK" dirty="0" err="1"/>
              <a:t>SRIDom</a:t>
            </a:r>
            <a:r>
              <a:rPr lang="sk-SK" dirty="0"/>
              <a:t>, čo vyžaduje, že oba objekty musia mať v rovnaký SRID.</a:t>
            </a:r>
          </a:p>
          <a:p>
            <a:r>
              <a:rPr lang="sk-SK" dirty="0"/>
              <a:t>Pre objekty typu </a:t>
            </a:r>
            <a:r>
              <a:rPr lang="sk-SK" dirty="0" err="1"/>
              <a:t>geography</a:t>
            </a:r>
            <a:r>
              <a:rPr lang="sk-SK" dirty="0"/>
              <a:t> sú jednotky metre a vzdialenosť sa meria na sféroide, rýchlejší, ale menej presný výsledok sa dosiahne s použitím gule.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Funkcie na prepojenie pomocou vzdialenosti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Ukážka, kde sa vyberú jedinečné záznamy z tabuľky obce, ktoré sa nachádzajú do 5000 m od bodu s id=1 v tabuľke </a:t>
            </a:r>
            <a:r>
              <a:rPr lang="sk-SK" dirty="0" err="1"/>
              <a:t>Marianka_body</a:t>
            </a:r>
            <a:r>
              <a:rPr lang="sk-SK" dirty="0"/>
              <a:t>. Vo výsledku sa získa 8 záznamov obcí, ktorých geometria je na obrázku.</a:t>
            </a:r>
          </a:p>
          <a:p>
            <a:pPr>
              <a:buNone/>
            </a:pPr>
            <a:r>
              <a:rPr lang="en-US" i="1" dirty="0"/>
              <a:t>SELECT DISTINCT(o.*) FROM </a:t>
            </a:r>
            <a:r>
              <a:rPr lang="en-US" i="1" dirty="0" err="1"/>
              <a:t>obce</a:t>
            </a:r>
            <a:r>
              <a:rPr lang="en-US" i="1" dirty="0"/>
              <a:t> o, "</a:t>
            </a:r>
            <a:r>
              <a:rPr lang="en-US" i="1" dirty="0" err="1"/>
              <a:t>Marianka_body</a:t>
            </a:r>
            <a:r>
              <a:rPr lang="en-US" i="1" dirty="0"/>
              <a:t>" m</a:t>
            </a:r>
          </a:p>
          <a:p>
            <a:pPr>
              <a:buNone/>
            </a:pPr>
            <a:r>
              <a:rPr lang="en-US" i="1" dirty="0"/>
              <a:t>WHERE </a:t>
            </a:r>
            <a:r>
              <a:rPr lang="en-US" i="1" dirty="0" err="1"/>
              <a:t>ST_DWithin</a:t>
            </a:r>
            <a:r>
              <a:rPr lang="en-US" i="1" dirty="0"/>
              <a:t>( </a:t>
            </a:r>
            <a:r>
              <a:rPr lang="en-US" i="1" dirty="0" err="1"/>
              <a:t>o.geom</a:t>
            </a:r>
            <a:r>
              <a:rPr lang="en-US" i="1" dirty="0"/>
              <a:t>, </a:t>
            </a:r>
            <a:r>
              <a:rPr lang="en-US" i="1" dirty="0" err="1"/>
              <a:t>m.geom</a:t>
            </a:r>
            <a:r>
              <a:rPr lang="en-US" i="1" dirty="0"/>
              <a:t>, 5000) AND m.id=1</a:t>
            </a:r>
            <a:r>
              <a:rPr lang="sk-SK" i="1" dirty="0"/>
              <a:t>;</a:t>
            </a:r>
          </a:p>
          <a:p>
            <a:endParaRPr lang="sk-SK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54375" y="4253345"/>
            <a:ext cx="2637625" cy="2604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Funkcie na prepojenie pomocou vzdialenosti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/>
              <a:t>ST_DFullyWithin</a:t>
            </a:r>
            <a:r>
              <a:rPr lang="sk-SK" dirty="0"/>
              <a:t> (</a:t>
            </a:r>
            <a:r>
              <a:rPr lang="sk-SK" dirty="0" err="1"/>
              <a:t>geom</a:t>
            </a:r>
            <a:r>
              <a:rPr lang="sk-SK" dirty="0"/>
              <a:t> 1, </a:t>
            </a:r>
            <a:r>
              <a:rPr lang="sk-SK" dirty="0" err="1"/>
              <a:t>geom</a:t>
            </a:r>
            <a:r>
              <a:rPr lang="sk-SK" dirty="0"/>
              <a:t> 2, </a:t>
            </a:r>
            <a:r>
              <a:rPr lang="sk-SK" dirty="0" err="1"/>
              <a:t>double</a:t>
            </a:r>
            <a:r>
              <a:rPr lang="sk-SK" dirty="0"/>
              <a:t> </a:t>
            </a:r>
            <a:r>
              <a:rPr lang="sk-SK" dirty="0" err="1"/>
              <a:t>precision</a:t>
            </a:r>
            <a:r>
              <a:rPr lang="sk-SK" dirty="0"/>
              <a:t> pre daný SRID)</a:t>
            </a:r>
          </a:p>
          <a:p>
            <a:r>
              <a:rPr lang="sk-SK" dirty="0"/>
              <a:t>Vráti TRUE, ak vzdialenosť medzi oboma vstupnými geometriami je v rámci tolerancie. Pod vzdialenosťou sa rozumie najdlhšia možná vzdialenosť medzi objektmi</a:t>
            </a:r>
          </a:p>
          <a:p>
            <a:r>
              <a:rPr lang="sk-SK" dirty="0"/>
              <a:t>Pre objekty typu </a:t>
            </a:r>
            <a:r>
              <a:rPr lang="sk-SK" dirty="0" err="1"/>
              <a:t>geometry</a:t>
            </a:r>
            <a:r>
              <a:rPr lang="sk-SK" dirty="0"/>
              <a:t> sa použijú jednotky definované </a:t>
            </a:r>
            <a:r>
              <a:rPr lang="sk-SK" dirty="0" err="1"/>
              <a:t>SRIDom</a:t>
            </a:r>
            <a:r>
              <a:rPr lang="sk-SK" dirty="0"/>
              <a:t>, čo vyžaduje, že oba objekty musia mať v rovnaký SRID.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Funkcie na prepojenie pomocou vzdialenosti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Mierne pozmenená posledná ukážka, kde sa vyberú jedinečné záznamy z tabuľky obce, ktoré sa celé nachádzajú do 5000 m od bodu s id=1 v tabuľke </a:t>
            </a:r>
            <a:r>
              <a:rPr lang="sk-SK" dirty="0" err="1"/>
              <a:t>Marianka_body</a:t>
            </a:r>
            <a:r>
              <a:rPr lang="sk-SK" dirty="0"/>
              <a:t>. Vo výsledku sa získa 1 záznam obce, konkrétne Marianka (geometria na obrázku).</a:t>
            </a:r>
          </a:p>
          <a:p>
            <a:pPr>
              <a:buNone/>
            </a:pPr>
            <a:r>
              <a:rPr lang="en-US" i="1" dirty="0"/>
              <a:t>SELECT DISTINCT(o.*) FROM </a:t>
            </a:r>
            <a:r>
              <a:rPr lang="en-US" i="1" dirty="0" err="1"/>
              <a:t>obce</a:t>
            </a:r>
            <a:r>
              <a:rPr lang="en-US" i="1" dirty="0"/>
              <a:t> o, "</a:t>
            </a:r>
            <a:r>
              <a:rPr lang="en-US" i="1" dirty="0" err="1"/>
              <a:t>Marianka_body</a:t>
            </a:r>
            <a:r>
              <a:rPr lang="en-US" i="1" dirty="0"/>
              <a:t>" m</a:t>
            </a:r>
          </a:p>
          <a:p>
            <a:pPr>
              <a:buNone/>
            </a:pPr>
            <a:r>
              <a:rPr lang="en-US" i="1" dirty="0"/>
              <a:t>WHERE ST_D</a:t>
            </a:r>
            <a:r>
              <a:rPr lang="sk-SK" i="1" dirty="0" err="1"/>
              <a:t>Fully</a:t>
            </a:r>
            <a:r>
              <a:rPr lang="en-US" i="1" dirty="0"/>
              <a:t>Within( </a:t>
            </a:r>
            <a:r>
              <a:rPr lang="en-US" i="1" dirty="0" err="1"/>
              <a:t>o.geom</a:t>
            </a:r>
            <a:r>
              <a:rPr lang="en-US" i="1" dirty="0"/>
              <a:t>, </a:t>
            </a:r>
            <a:r>
              <a:rPr lang="en-US" i="1" dirty="0" err="1"/>
              <a:t>m.geom</a:t>
            </a:r>
            <a:r>
              <a:rPr lang="en-US" i="1" dirty="0"/>
              <a:t>, 5000) AND m.id=1</a:t>
            </a:r>
            <a:r>
              <a:rPr lang="sk-SK" i="1" dirty="0"/>
              <a:t>;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628909" y="4510496"/>
            <a:ext cx="2563091" cy="2347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Funkcie na editáciu existujúcej geometrie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ST_Force2D() </a:t>
            </a:r>
          </a:p>
          <a:p>
            <a:r>
              <a:rPr lang="sk-SK" dirty="0" err="1"/>
              <a:t>ST_AddPoint</a:t>
            </a:r>
            <a:r>
              <a:rPr lang="sk-SK" dirty="0"/>
              <a:t>()</a:t>
            </a:r>
          </a:p>
          <a:p>
            <a:r>
              <a:rPr lang="sk-SK" dirty="0" err="1"/>
              <a:t>ST_LineMerge</a:t>
            </a:r>
            <a:r>
              <a:rPr lang="sk-SK" dirty="0"/>
              <a:t>()</a:t>
            </a:r>
          </a:p>
          <a:p>
            <a:r>
              <a:rPr lang="sk-SK" dirty="0" err="1"/>
              <a:t>ST_Multi</a:t>
            </a:r>
            <a:r>
              <a:rPr lang="sk-SK" dirty="0"/>
              <a:t>()</a:t>
            </a:r>
          </a:p>
          <a:p>
            <a:r>
              <a:rPr lang="sk-SK" dirty="0"/>
              <a:t>...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Funkcie na Vytváranie nových geometrií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err="1"/>
              <a:t>ST_Buffer</a:t>
            </a:r>
            <a:r>
              <a:rPr lang="sk-SK" dirty="0"/>
              <a:t>(</a:t>
            </a:r>
            <a:r>
              <a:rPr lang="sk-SK" dirty="0" err="1"/>
              <a:t>geom</a:t>
            </a:r>
            <a:r>
              <a:rPr lang="sk-SK" dirty="0"/>
              <a:t>, </a:t>
            </a:r>
            <a:r>
              <a:rPr lang="sk-SK" dirty="0" err="1"/>
              <a:t>float</a:t>
            </a:r>
            <a:r>
              <a:rPr lang="sk-SK" dirty="0"/>
              <a:t> veľkosť zóny, reťazec s vlastnosťami zóny alebo číslo reprezentujúce počet segmentov na kvadrant)</a:t>
            </a:r>
          </a:p>
          <a:p>
            <a:r>
              <a:rPr lang="sk-SK" dirty="0"/>
              <a:t>Funkcia je s rovnakými parametrami použiteľná aj pre typ </a:t>
            </a:r>
            <a:r>
              <a:rPr lang="sk-SK" dirty="0" err="1"/>
              <a:t>geography</a:t>
            </a:r>
            <a:r>
              <a:rPr lang="sk-SK" dirty="0"/>
              <a:t>.</a:t>
            </a:r>
          </a:p>
          <a:p>
            <a:r>
              <a:rPr lang="sk-SK" dirty="0"/>
              <a:t>Vytvorí zónu okolo vstupnej geometrie (</a:t>
            </a:r>
            <a:r>
              <a:rPr lang="sk-SK" dirty="0" err="1"/>
              <a:t>geom</a:t>
            </a:r>
            <a:r>
              <a:rPr lang="sk-SK" dirty="0"/>
              <a:t>), s veľkosťou zadanou v druhom parametri a definovanými vlastnosťami, ktoré sa líšia podľa typu geometrie.</a:t>
            </a:r>
          </a:p>
          <a:p>
            <a:r>
              <a:rPr lang="sk-SK" dirty="0"/>
              <a:t>Jednotky sú definované </a:t>
            </a:r>
            <a:r>
              <a:rPr lang="sk-SK" dirty="0" err="1"/>
              <a:t>SRIDom</a:t>
            </a:r>
            <a:r>
              <a:rPr lang="sk-SK" dirty="0"/>
              <a:t> vstupnej geometrie.</a:t>
            </a:r>
          </a:p>
          <a:p>
            <a:r>
              <a:rPr lang="sk-SK" dirty="0"/>
              <a:t>Prednastavený počet segmentov je 8. </a:t>
            </a:r>
          </a:p>
          <a:p>
            <a:endParaRPr lang="sk-SK" dirty="0"/>
          </a:p>
          <a:p>
            <a:endParaRPr lang="sk-SK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Funkcie na Vytváranie nových geometrií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Ukážka vzdialenostnej zóny 10 m pre bod z vrstvy </a:t>
            </a:r>
            <a:r>
              <a:rPr lang="en-US" dirty="0"/>
              <a:t>"</a:t>
            </a:r>
            <a:r>
              <a:rPr lang="en-US" dirty="0" err="1"/>
              <a:t>Marianka_body</a:t>
            </a:r>
            <a:r>
              <a:rPr lang="en-US" dirty="0"/>
              <a:t>„</a:t>
            </a:r>
            <a:r>
              <a:rPr lang="sk-SK" dirty="0"/>
              <a:t> s id=1 a prednastavenou hodnotou počtu segmentov v kvadrante (obrázok vľavo).</a:t>
            </a:r>
          </a:p>
          <a:p>
            <a:pPr>
              <a:buNone/>
            </a:pPr>
            <a:r>
              <a:rPr lang="en-US" i="1" dirty="0"/>
              <a:t>SELECT </a:t>
            </a:r>
            <a:r>
              <a:rPr lang="en-US" i="1" dirty="0" err="1"/>
              <a:t>ST_Buffer</a:t>
            </a:r>
            <a:r>
              <a:rPr lang="en-US" i="1" dirty="0"/>
              <a:t>(geom,10) FROM "</a:t>
            </a:r>
            <a:r>
              <a:rPr lang="en-US" i="1" dirty="0" err="1"/>
              <a:t>Marianka_body</a:t>
            </a:r>
            <a:r>
              <a:rPr lang="en-US" i="1" dirty="0"/>
              <a:t>" WHERE id=1;</a:t>
            </a:r>
            <a:endParaRPr lang="sk-SK" i="1" dirty="0"/>
          </a:p>
          <a:p>
            <a:r>
              <a:rPr lang="sk-SK" dirty="0"/>
              <a:t>Rovnaká ukážka so zmenou počtu segmentov na 3 (obrázok vpravo).</a:t>
            </a:r>
            <a:endParaRPr lang="en-US" dirty="0"/>
          </a:p>
          <a:p>
            <a:pPr>
              <a:buNone/>
            </a:pPr>
            <a:r>
              <a:rPr lang="en-US" i="1" dirty="0"/>
              <a:t>SELECT </a:t>
            </a:r>
            <a:r>
              <a:rPr lang="en-US" i="1" dirty="0" err="1"/>
              <a:t>ST_Buffer</a:t>
            </a:r>
            <a:r>
              <a:rPr lang="en-US" i="1" dirty="0"/>
              <a:t>(geom,10,</a:t>
            </a:r>
            <a:r>
              <a:rPr lang="sk-SK" i="1" dirty="0"/>
              <a:t> </a:t>
            </a:r>
            <a:r>
              <a:rPr lang="en-US" i="1" u="sng" dirty="0"/>
              <a:t>3</a:t>
            </a:r>
            <a:r>
              <a:rPr lang="sk-SK" i="1" dirty="0"/>
              <a:t> </a:t>
            </a:r>
            <a:r>
              <a:rPr lang="en-US" i="1" dirty="0"/>
              <a:t>) FROM "</a:t>
            </a:r>
            <a:r>
              <a:rPr lang="en-US" i="1" dirty="0" err="1"/>
              <a:t>Marianka_body</a:t>
            </a:r>
            <a:r>
              <a:rPr lang="en-US" i="1" dirty="0"/>
              <a:t>" WHERE id=1;</a:t>
            </a:r>
            <a:endParaRPr lang="sk-SK" i="1" dirty="0"/>
          </a:p>
          <a:p>
            <a:endParaRPr lang="sk-SK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3725" y="5143500"/>
            <a:ext cx="176212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04831" y="5114925"/>
            <a:ext cx="1809750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Funkcie na Vytváranie nových geometrií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/>
              <a:t>Vlastnosti zóny sú definované pomocou reťazca v tvare </a:t>
            </a:r>
            <a:r>
              <a:rPr lang="sk-SK" i="1" dirty="0" err="1"/>
              <a:t>kľúč=hodnota</a:t>
            </a:r>
            <a:r>
              <a:rPr lang="sk-SK" dirty="0"/>
              <a:t>, kde kľúče môžu byť:</a:t>
            </a:r>
          </a:p>
          <a:p>
            <a:pPr lvl="1"/>
            <a:r>
              <a:rPr lang="sk-SK" dirty="0" err="1"/>
              <a:t>quad_segs</a:t>
            </a:r>
            <a:r>
              <a:rPr lang="sk-SK" dirty="0"/>
              <a:t> – počet segmentov, možné hodnoty sú celé čísla</a:t>
            </a:r>
          </a:p>
          <a:p>
            <a:pPr lvl="1"/>
            <a:r>
              <a:rPr lang="sk-SK" dirty="0" err="1"/>
              <a:t>endcap</a:t>
            </a:r>
            <a:r>
              <a:rPr lang="sk-SK" dirty="0"/>
              <a:t> – zakončenie línie, možné hodnoty </a:t>
            </a:r>
            <a:r>
              <a:rPr lang="sk-SK" dirty="0" err="1"/>
              <a:t>round*|flat</a:t>
            </a:r>
            <a:r>
              <a:rPr lang="sk-SK" dirty="0"/>
              <a:t>(</a:t>
            </a:r>
            <a:r>
              <a:rPr lang="sk-SK" dirty="0" err="1"/>
              <a:t>butt</a:t>
            </a:r>
            <a:r>
              <a:rPr lang="sk-SK" dirty="0"/>
              <a:t>)|</a:t>
            </a:r>
            <a:r>
              <a:rPr lang="sk-SK" dirty="0" err="1"/>
              <a:t>square</a:t>
            </a:r>
            <a:endParaRPr lang="sk-SK" dirty="0"/>
          </a:p>
          <a:p>
            <a:pPr lvl="1"/>
            <a:r>
              <a:rPr lang="sk-SK" dirty="0" err="1"/>
              <a:t>join</a:t>
            </a:r>
            <a:r>
              <a:rPr lang="sk-SK" dirty="0"/>
              <a:t> – spojenie na </a:t>
            </a:r>
            <a:r>
              <a:rPr lang="sk-SK" dirty="0" err="1"/>
              <a:t>vertexoch</a:t>
            </a:r>
            <a:r>
              <a:rPr lang="sk-SK" dirty="0"/>
              <a:t>, možné hodnoty </a:t>
            </a:r>
            <a:r>
              <a:rPr lang="sk-SK" dirty="0" err="1"/>
              <a:t>round*|mitre</a:t>
            </a:r>
            <a:r>
              <a:rPr lang="sk-SK" dirty="0"/>
              <a:t>(</a:t>
            </a:r>
            <a:r>
              <a:rPr lang="sk-SK" dirty="0" err="1"/>
              <a:t>miter</a:t>
            </a:r>
            <a:r>
              <a:rPr lang="sk-SK" dirty="0"/>
              <a:t>)|</a:t>
            </a:r>
            <a:r>
              <a:rPr lang="sk-SK" dirty="0" err="1"/>
              <a:t>bevel</a:t>
            </a:r>
            <a:endParaRPr lang="sk-SK" dirty="0"/>
          </a:p>
          <a:p>
            <a:pPr lvl="1"/>
            <a:r>
              <a:rPr lang="sk-SK" dirty="0" err="1"/>
              <a:t>mitre_limit</a:t>
            </a:r>
            <a:r>
              <a:rPr lang="sk-SK" dirty="0"/>
              <a:t> –pomer platný iba pre typ spojenie mitre, oreže dané spojenie podľa zadaného desatinného čísla</a:t>
            </a:r>
          </a:p>
          <a:p>
            <a:pPr lvl="1"/>
            <a:r>
              <a:rPr lang="sk-SK" dirty="0" err="1"/>
              <a:t>side</a:t>
            </a:r>
            <a:r>
              <a:rPr lang="sk-SK" dirty="0"/>
              <a:t> – strana, pre ktorú sa vytvorí zóna, platné pre línie, možné hodnoty </a:t>
            </a:r>
            <a:r>
              <a:rPr lang="sk-SK" dirty="0" err="1"/>
              <a:t>both*|left|right</a:t>
            </a:r>
            <a:endParaRPr lang="sk-SK" dirty="0"/>
          </a:p>
          <a:p>
            <a:pPr lvl="1"/>
            <a:r>
              <a:rPr lang="sk-SK" dirty="0"/>
              <a:t>Prednastavené hodnoty sú označené znakom *</a:t>
            </a:r>
          </a:p>
          <a:p>
            <a:endParaRPr lang="sk-SK" dirty="0"/>
          </a:p>
          <a:p>
            <a:endParaRPr lang="sk-SK" dirty="0"/>
          </a:p>
          <a:p>
            <a:endParaRPr lang="sk-SK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Funkcie na Vytváranie nových geometrií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Ukážka rôznych typov nastavenia pre zakončenie, </a:t>
            </a:r>
            <a:r>
              <a:rPr lang="sk-SK" dirty="0" err="1"/>
              <a:t>round</a:t>
            </a:r>
            <a:r>
              <a:rPr lang="sk-SK" dirty="0"/>
              <a:t>, </a:t>
            </a:r>
            <a:r>
              <a:rPr lang="sk-SK" dirty="0" err="1"/>
              <a:t>square</a:t>
            </a:r>
            <a:r>
              <a:rPr lang="sk-SK" dirty="0"/>
              <a:t>, </a:t>
            </a:r>
            <a:r>
              <a:rPr lang="sk-SK" dirty="0" err="1"/>
              <a:t>flat</a:t>
            </a:r>
            <a:r>
              <a:rPr lang="sk-SK" dirty="0"/>
              <a:t> (obrázky zľava doprava):</a:t>
            </a:r>
          </a:p>
          <a:p>
            <a:pPr marL="0" indent="0">
              <a:buNone/>
            </a:pPr>
            <a:r>
              <a:rPr lang="sk-SK" i="1" dirty="0"/>
              <a:t>SELECT </a:t>
            </a:r>
            <a:r>
              <a:rPr lang="sk-SK" i="1" dirty="0" err="1"/>
              <a:t>ST_Buffer</a:t>
            </a:r>
            <a:r>
              <a:rPr lang="sk-SK" i="1" dirty="0"/>
              <a:t>(</a:t>
            </a:r>
            <a:r>
              <a:rPr lang="sk-SK" i="1" dirty="0" err="1"/>
              <a:t>geom</a:t>
            </a:r>
            <a:r>
              <a:rPr lang="sk-SK" i="1" dirty="0"/>
              <a:t>, 1), </a:t>
            </a:r>
            <a:r>
              <a:rPr lang="sk-SK" i="1" dirty="0" err="1"/>
              <a:t>ST_Buffer</a:t>
            </a:r>
            <a:r>
              <a:rPr lang="sk-SK" i="1" dirty="0"/>
              <a:t>(</a:t>
            </a:r>
            <a:r>
              <a:rPr lang="sk-SK" i="1" dirty="0" err="1"/>
              <a:t>geom</a:t>
            </a:r>
            <a:r>
              <a:rPr lang="sk-SK" i="1" dirty="0"/>
              <a:t>, 1, '</a:t>
            </a:r>
            <a:r>
              <a:rPr lang="sk-SK" i="1" dirty="0" err="1"/>
              <a:t>endcap</a:t>
            </a:r>
            <a:r>
              <a:rPr lang="sk-SK" i="1" dirty="0"/>
              <a:t>= </a:t>
            </a:r>
            <a:r>
              <a:rPr lang="sk-SK" i="1" dirty="0" err="1"/>
              <a:t>square</a:t>
            </a:r>
            <a:r>
              <a:rPr lang="sk-SK" i="1" dirty="0"/>
              <a:t>'), </a:t>
            </a:r>
            <a:r>
              <a:rPr lang="sk-SK" i="1" dirty="0" err="1"/>
              <a:t>ST_Buffer</a:t>
            </a:r>
            <a:r>
              <a:rPr lang="sk-SK" i="1" dirty="0"/>
              <a:t> (</a:t>
            </a:r>
            <a:r>
              <a:rPr lang="sk-SK" i="1" dirty="0" err="1"/>
              <a:t>geom</a:t>
            </a:r>
            <a:r>
              <a:rPr lang="sk-SK" i="1" dirty="0"/>
              <a:t>, 1, '</a:t>
            </a:r>
            <a:r>
              <a:rPr lang="sk-SK" i="1" dirty="0" err="1"/>
              <a:t>endcap</a:t>
            </a:r>
            <a:r>
              <a:rPr lang="sk-SK" i="1" dirty="0"/>
              <a:t>=</a:t>
            </a:r>
            <a:r>
              <a:rPr lang="sk-SK" i="1" dirty="0" err="1"/>
              <a:t>flat</a:t>
            </a:r>
            <a:r>
              <a:rPr lang="sk-SK" i="1" dirty="0"/>
              <a:t>')    </a:t>
            </a:r>
          </a:p>
          <a:p>
            <a:pPr marL="0" indent="0">
              <a:buNone/>
            </a:pPr>
            <a:r>
              <a:rPr lang="sk-SK" i="1" dirty="0"/>
              <a:t>FROM </a:t>
            </a:r>
            <a:r>
              <a:rPr lang="sk-SK" i="1" dirty="0" err="1"/>
              <a:t>ST_GeomFromText</a:t>
            </a:r>
            <a:r>
              <a:rPr lang="sk-SK" i="1" dirty="0"/>
              <a:t>( '</a:t>
            </a:r>
            <a:r>
              <a:rPr lang="sk-SK" i="1" dirty="0" err="1"/>
              <a:t>Linestring</a:t>
            </a:r>
            <a:r>
              <a:rPr lang="sk-SK" i="1" dirty="0"/>
              <a:t> (0 0, 10 0, 0 7)' ) </a:t>
            </a:r>
            <a:r>
              <a:rPr lang="sk-SK" i="1" dirty="0" err="1"/>
              <a:t>geom</a:t>
            </a:r>
            <a:r>
              <a:rPr lang="sk-SK" i="1" dirty="0"/>
              <a:t>;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92356" y="4738688"/>
            <a:ext cx="207645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84481" y="4752109"/>
            <a:ext cx="2200275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01296" y="4808394"/>
            <a:ext cx="2019300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Funkcie na Vytváranie nových geometrií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Ukážka rôznych typov nastavenia pre spojenie pri </a:t>
            </a:r>
            <a:r>
              <a:rPr lang="sk-SK" dirty="0" err="1"/>
              <a:t>vertexoch</a:t>
            </a:r>
            <a:r>
              <a:rPr lang="sk-SK" dirty="0"/>
              <a:t>, </a:t>
            </a:r>
            <a:r>
              <a:rPr lang="sk-SK" dirty="0" err="1"/>
              <a:t>round</a:t>
            </a:r>
            <a:r>
              <a:rPr lang="sk-SK" dirty="0"/>
              <a:t>, mitre, </a:t>
            </a:r>
            <a:r>
              <a:rPr lang="sk-SK" dirty="0" err="1"/>
              <a:t>bevel</a:t>
            </a:r>
            <a:r>
              <a:rPr lang="sk-SK" dirty="0"/>
              <a:t> (obrázky zľava doprava):</a:t>
            </a:r>
          </a:p>
          <a:p>
            <a:pPr marL="0" indent="0">
              <a:buNone/>
            </a:pPr>
            <a:r>
              <a:rPr lang="sk-SK" i="1" dirty="0"/>
              <a:t>SELECT </a:t>
            </a:r>
            <a:r>
              <a:rPr lang="sk-SK" i="1" dirty="0" err="1"/>
              <a:t>ST_Buffer</a:t>
            </a:r>
            <a:r>
              <a:rPr lang="sk-SK" i="1" dirty="0"/>
              <a:t>(geom,1,'endcap=flat'), </a:t>
            </a:r>
            <a:r>
              <a:rPr lang="sk-SK" i="1" dirty="0" err="1"/>
              <a:t>ST_Buffer</a:t>
            </a:r>
            <a:r>
              <a:rPr lang="sk-SK" i="1" dirty="0"/>
              <a:t>(geom,1,'endcap=flat </a:t>
            </a:r>
            <a:r>
              <a:rPr lang="sk-SK" i="1" dirty="0" err="1"/>
              <a:t>join=mitre</a:t>
            </a:r>
            <a:r>
              <a:rPr lang="sk-SK" i="1" dirty="0"/>
              <a:t>'), </a:t>
            </a:r>
            <a:r>
              <a:rPr lang="sk-SK" i="1" dirty="0" err="1"/>
              <a:t>ST_Buffer</a:t>
            </a:r>
            <a:r>
              <a:rPr lang="sk-SK" i="1" dirty="0"/>
              <a:t>(geom,1,'endcap=square </a:t>
            </a:r>
            <a:r>
              <a:rPr lang="sk-SK" i="1" dirty="0" err="1"/>
              <a:t>join=bevel</a:t>
            </a:r>
            <a:r>
              <a:rPr lang="sk-SK" i="1" dirty="0"/>
              <a:t>')    </a:t>
            </a:r>
          </a:p>
          <a:p>
            <a:pPr marL="0" indent="0">
              <a:buNone/>
            </a:pPr>
            <a:r>
              <a:rPr lang="sk-SK" i="1" dirty="0"/>
              <a:t>FROM </a:t>
            </a:r>
            <a:r>
              <a:rPr lang="sk-SK" i="1" dirty="0" err="1"/>
              <a:t>ST_GeomFromText</a:t>
            </a:r>
            <a:r>
              <a:rPr lang="sk-SK" i="1" dirty="0"/>
              <a:t>('</a:t>
            </a:r>
            <a:r>
              <a:rPr lang="sk-SK" i="1" dirty="0" err="1"/>
              <a:t>Linestring</a:t>
            </a:r>
            <a:r>
              <a:rPr lang="sk-SK" i="1" dirty="0"/>
              <a:t> (0 </a:t>
            </a:r>
            <a:r>
              <a:rPr lang="sk-SK" i="1" dirty="0" err="1"/>
              <a:t>0</a:t>
            </a:r>
            <a:r>
              <a:rPr lang="sk-SK" i="1" dirty="0"/>
              <a:t>, 10 0, 0 7)') </a:t>
            </a:r>
            <a:r>
              <a:rPr lang="sk-SK" i="1" dirty="0" err="1"/>
              <a:t>geom</a:t>
            </a:r>
            <a:r>
              <a:rPr lang="sk-SK" i="1" dirty="0"/>
              <a:t>;</a:t>
            </a: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31768" y="4891521"/>
            <a:ext cx="2019300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73236" y="4914468"/>
            <a:ext cx="2438400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56318" y="4920096"/>
            <a:ext cx="2057400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Funkcie na Vytváranie nových geometrií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/>
              <a:t>ST_Centroid</a:t>
            </a:r>
            <a:r>
              <a:rPr lang="sk-SK" dirty="0"/>
              <a:t>(</a:t>
            </a:r>
            <a:r>
              <a:rPr lang="sk-SK" dirty="0" err="1"/>
              <a:t>geom</a:t>
            </a:r>
            <a:r>
              <a:rPr lang="sk-SK" dirty="0"/>
              <a:t>) alebo (</a:t>
            </a:r>
            <a:r>
              <a:rPr lang="sk-SK" dirty="0" err="1"/>
              <a:t>geog</a:t>
            </a:r>
            <a:r>
              <a:rPr lang="sk-SK" dirty="0"/>
              <a:t>,</a:t>
            </a:r>
            <a:r>
              <a:rPr lang="sk-SK" b="1" dirty="0"/>
              <a:t> </a:t>
            </a:r>
            <a:r>
              <a:rPr lang="sk-SK" dirty="0" err="1"/>
              <a:t>boolean</a:t>
            </a:r>
            <a:r>
              <a:rPr lang="sk-SK" dirty="0"/>
              <a:t>)</a:t>
            </a:r>
          </a:p>
          <a:p>
            <a:r>
              <a:rPr lang="sk-SK" dirty="0"/>
              <a:t>Vypočíta </a:t>
            </a:r>
            <a:r>
              <a:rPr lang="sk-SK" dirty="0" err="1"/>
              <a:t>bod-centroid</a:t>
            </a:r>
            <a:r>
              <a:rPr lang="sk-SK" dirty="0"/>
              <a:t>, ktorý predstavuje stred vstupnej geometrie. </a:t>
            </a:r>
          </a:p>
          <a:p>
            <a:r>
              <a:rPr lang="sk-SK" dirty="0"/>
              <a:t>Druhý spôsob zadania parametrov umožňuje určiť </a:t>
            </a:r>
            <a:r>
              <a:rPr lang="sk-SK" dirty="0" err="1"/>
              <a:t>centroid</a:t>
            </a:r>
            <a:r>
              <a:rPr lang="sk-SK" dirty="0"/>
              <a:t> pre objekty v reálnom priestore.</a:t>
            </a:r>
          </a:p>
          <a:p>
            <a:r>
              <a:rPr lang="sk-SK" dirty="0"/>
              <a:t>Spôsob výpočtu pre </a:t>
            </a:r>
            <a:r>
              <a:rPr lang="sk-SK" dirty="0" err="1"/>
              <a:t>Multi</a:t>
            </a:r>
            <a:r>
              <a:rPr lang="sk-SK" dirty="0"/>
              <a:t> objekty sa líši podľa geometrie. 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Funkcie na Vytváranie nových geometrií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Ukážka tvorby </a:t>
            </a:r>
            <a:r>
              <a:rPr lang="sk-SK" dirty="0" err="1"/>
              <a:t>centroidu</a:t>
            </a:r>
            <a:r>
              <a:rPr lang="sk-SK" dirty="0"/>
              <a:t> pre okresy v Bratislavskom kraji. S použitím UNION došlo aj k zobrazeniu príslušných okresov.</a:t>
            </a:r>
          </a:p>
          <a:p>
            <a:pPr>
              <a:buNone/>
            </a:pPr>
            <a:r>
              <a:rPr lang="sk-SK" i="1" dirty="0"/>
              <a:t>SELECT </a:t>
            </a:r>
            <a:r>
              <a:rPr lang="sk-SK" i="1" dirty="0" err="1"/>
              <a:t>ST_Centroid</a:t>
            </a:r>
            <a:r>
              <a:rPr lang="sk-SK" i="1" dirty="0"/>
              <a:t>(</a:t>
            </a:r>
            <a:r>
              <a:rPr lang="sk-SK" i="1" dirty="0" err="1"/>
              <a:t>geom</a:t>
            </a:r>
            <a:r>
              <a:rPr lang="sk-SK" i="1" dirty="0"/>
              <a:t>) FROM okresy WHERE nm2 LIKE 'Bratislavský'</a:t>
            </a:r>
          </a:p>
          <a:p>
            <a:pPr>
              <a:buNone/>
            </a:pPr>
            <a:r>
              <a:rPr lang="sk-SK" i="1" dirty="0"/>
              <a:t>UNION</a:t>
            </a:r>
          </a:p>
          <a:p>
            <a:pPr>
              <a:buNone/>
            </a:pPr>
            <a:r>
              <a:rPr lang="sk-SK" i="1" dirty="0"/>
              <a:t>SELECT </a:t>
            </a:r>
            <a:r>
              <a:rPr lang="sk-SK" i="1" dirty="0" err="1"/>
              <a:t>geom</a:t>
            </a:r>
            <a:r>
              <a:rPr lang="sk-SK" i="1" dirty="0"/>
              <a:t> FROM okresy WHERE nm2 LIKE 'Bratislavský';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53650" y="4029075"/>
            <a:ext cx="2038350" cy="282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Funkcie na Vytváranie nových geometrií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/>
              <a:t>ST_ConvexHull</a:t>
            </a:r>
            <a:r>
              <a:rPr lang="sk-SK" dirty="0"/>
              <a:t>(</a:t>
            </a:r>
            <a:r>
              <a:rPr lang="sk-SK" dirty="0" err="1"/>
              <a:t>geom</a:t>
            </a:r>
            <a:r>
              <a:rPr lang="sk-SK" dirty="0"/>
              <a:t>)</a:t>
            </a:r>
          </a:p>
          <a:p>
            <a:r>
              <a:rPr lang="sk-SK" dirty="0"/>
              <a:t>Vytvorí tzv. konvexný obal pre vstupnú geometriu. Všeobecne je za konvexný obal uvažovaná plocha, okrem špecifických prípadov, keď sú napr. na vstupe totožné body, alebo dvojica bodov, z ktorých nie je možné vytvoriť polygón.</a:t>
            </a:r>
          </a:p>
          <a:p>
            <a:r>
              <a:rPr lang="sk-SK" dirty="0"/>
              <a:t>Konvexný obal predstavuje najmenšiu konvexnú plochu (okrem vyššie uvedených výnimiek), ktorá pokrýva celú vstupnú geometriu.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Funkcie na Vytváranie nových geometrií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Ukážka tvorby konvexného obalu pre okres Ilava. S použitím UNION došlo aj k zobrazeniu okresu Ilava.</a:t>
            </a:r>
          </a:p>
          <a:p>
            <a:pPr>
              <a:buNone/>
            </a:pPr>
            <a:r>
              <a:rPr lang="sk-SK" i="1" dirty="0"/>
              <a:t>SELECT </a:t>
            </a:r>
            <a:r>
              <a:rPr lang="sk-SK" i="1" dirty="0" err="1"/>
              <a:t>ST_ConvexHull</a:t>
            </a:r>
            <a:r>
              <a:rPr lang="sk-SK" i="1" dirty="0"/>
              <a:t>(</a:t>
            </a:r>
            <a:r>
              <a:rPr lang="sk-SK" i="1" dirty="0" err="1"/>
              <a:t>geom</a:t>
            </a:r>
            <a:r>
              <a:rPr lang="sk-SK" i="1" dirty="0"/>
              <a:t>) FROM okresy WHERE nm3 LIKE 'Ilava'</a:t>
            </a:r>
          </a:p>
          <a:p>
            <a:pPr>
              <a:buNone/>
            </a:pPr>
            <a:r>
              <a:rPr lang="sk-SK" i="1" dirty="0"/>
              <a:t>UNION</a:t>
            </a:r>
          </a:p>
          <a:p>
            <a:pPr>
              <a:buNone/>
            </a:pPr>
            <a:r>
              <a:rPr lang="sk-SK" i="1" dirty="0"/>
              <a:t>SELECT </a:t>
            </a:r>
            <a:r>
              <a:rPr lang="sk-SK" i="1" dirty="0" err="1"/>
              <a:t>geom</a:t>
            </a:r>
            <a:r>
              <a:rPr lang="sk-SK" i="1" dirty="0"/>
              <a:t> FROM okresy WHERE nm3 LIKE 'Ilava';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696450" y="4362450"/>
            <a:ext cx="2495550" cy="249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Funkcie využívajúce </a:t>
            </a:r>
            <a:r>
              <a:rPr lang="sk-SK" dirty="0" err="1"/>
              <a:t>prekryt</a:t>
            </a:r>
            <a:r>
              <a:rPr lang="sk-SK" dirty="0"/>
              <a:t> objektov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/>
              <a:t>ST_Union</a:t>
            </a:r>
            <a:r>
              <a:rPr lang="sk-SK" dirty="0"/>
              <a:t>()</a:t>
            </a:r>
          </a:p>
          <a:p>
            <a:r>
              <a:rPr lang="sk-SK" dirty="0" err="1"/>
              <a:t>ST_Split</a:t>
            </a:r>
            <a:r>
              <a:rPr lang="sk-SK" dirty="0"/>
              <a:t>()</a:t>
            </a:r>
          </a:p>
          <a:p>
            <a:r>
              <a:rPr lang="sk-SK" dirty="0" err="1"/>
              <a:t>ST_Intersection</a:t>
            </a:r>
            <a:r>
              <a:rPr lang="sk-SK" dirty="0"/>
              <a:t>()</a:t>
            </a:r>
          </a:p>
          <a:p>
            <a:r>
              <a:rPr lang="sk-SK" dirty="0" err="1"/>
              <a:t>ST_Difference</a:t>
            </a:r>
            <a:r>
              <a:rPr lang="sk-SK" dirty="0"/>
              <a:t>()</a:t>
            </a:r>
          </a:p>
          <a:p>
            <a:r>
              <a:rPr lang="sk-SK" dirty="0"/>
              <a:t>...</a:t>
            </a:r>
          </a:p>
          <a:p>
            <a:endParaRPr lang="sk-SK" dirty="0"/>
          </a:p>
          <a:p>
            <a:endParaRPr lang="sk-SK" dirty="0"/>
          </a:p>
          <a:p>
            <a:endParaRPr lang="sk-S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Priestorové funkcie na editáciu geometrie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/>
              <a:t>ST_Force2D(</a:t>
            </a:r>
            <a:r>
              <a:rPr lang="sk-SK" dirty="0" err="1"/>
              <a:t>geom</a:t>
            </a:r>
            <a:r>
              <a:rPr lang="sk-SK" dirty="0"/>
              <a:t>) </a:t>
            </a:r>
          </a:p>
          <a:p>
            <a:r>
              <a:rPr lang="sk-SK" dirty="0"/>
              <a:t> Upraví pôvodnú geometriu do roviny, ak má viac ako 2 rozmery.</a:t>
            </a:r>
          </a:p>
          <a:p>
            <a:r>
              <a:rPr lang="sk-SK" dirty="0"/>
              <a:t>Ak „</a:t>
            </a:r>
            <a:r>
              <a:rPr lang="sk-SK" dirty="0" err="1"/>
              <a:t>Geometry</a:t>
            </a:r>
            <a:r>
              <a:rPr lang="sk-SK" dirty="0"/>
              <a:t> </a:t>
            </a:r>
            <a:r>
              <a:rPr lang="sk-SK" dirty="0" err="1"/>
              <a:t>Viewer</a:t>
            </a:r>
            <a:r>
              <a:rPr lang="sk-SK" dirty="0"/>
              <a:t>“ zobrazí </a:t>
            </a:r>
            <a:r>
              <a:rPr lang="sk-SK" dirty="0" err="1"/>
              <a:t>hlášku</a:t>
            </a:r>
            <a:r>
              <a:rPr lang="sk-SK" dirty="0"/>
              <a:t> „3D </a:t>
            </a:r>
            <a:r>
              <a:rPr lang="sk-SK" dirty="0" err="1"/>
              <a:t>geometries</a:t>
            </a:r>
            <a:r>
              <a:rPr lang="sk-SK" dirty="0"/>
              <a:t> </a:t>
            </a:r>
            <a:r>
              <a:rPr lang="sk-SK" dirty="0" err="1"/>
              <a:t>not</a:t>
            </a:r>
            <a:r>
              <a:rPr lang="sk-SK" dirty="0"/>
              <a:t> </a:t>
            </a:r>
            <a:r>
              <a:rPr lang="sk-SK" dirty="0" err="1"/>
              <a:t>rendered</a:t>
            </a:r>
            <a:r>
              <a:rPr lang="sk-SK" dirty="0"/>
              <a:t>“, tak je užitočné použiť ST_Force2D(</a:t>
            </a:r>
            <a:r>
              <a:rPr lang="sk-SK" dirty="0" err="1"/>
              <a:t>geom</a:t>
            </a:r>
            <a:r>
              <a:rPr lang="sk-SK" dirty="0"/>
              <a:t>), ktorá umožní zobraziť dané objekty.</a:t>
            </a:r>
          </a:p>
          <a:p>
            <a:r>
              <a:rPr lang="sk-SK" dirty="0"/>
              <a:t>Ukážka, kde sa druhá geometria nevykreslí, lebo je 3D, ale prvá už áno:</a:t>
            </a:r>
          </a:p>
          <a:p>
            <a:pPr>
              <a:buNone/>
            </a:pPr>
            <a:r>
              <a:rPr lang="en-US" i="1" dirty="0"/>
              <a:t>SELECT ST_F</a:t>
            </a:r>
            <a:r>
              <a:rPr lang="sk-SK" i="1" dirty="0" err="1"/>
              <a:t>orce</a:t>
            </a:r>
            <a:r>
              <a:rPr lang="en-US" i="1" dirty="0"/>
              <a:t>2D(</a:t>
            </a:r>
            <a:r>
              <a:rPr lang="en-US" i="1" dirty="0" err="1"/>
              <a:t>geom</a:t>
            </a:r>
            <a:r>
              <a:rPr lang="en-US" i="1" dirty="0"/>
              <a:t>), </a:t>
            </a:r>
            <a:r>
              <a:rPr lang="en-US" i="1" dirty="0" err="1"/>
              <a:t>geom</a:t>
            </a:r>
            <a:r>
              <a:rPr lang="en-US" i="1" dirty="0"/>
              <a:t> </a:t>
            </a:r>
          </a:p>
          <a:p>
            <a:pPr>
              <a:buNone/>
            </a:pPr>
            <a:r>
              <a:rPr lang="en-US" i="1" dirty="0"/>
              <a:t>FROM ST_G</a:t>
            </a:r>
            <a:r>
              <a:rPr lang="sk-SK" i="1" dirty="0" err="1"/>
              <a:t>eom</a:t>
            </a:r>
            <a:r>
              <a:rPr lang="en-US" i="1" dirty="0"/>
              <a:t>F</a:t>
            </a:r>
            <a:r>
              <a:rPr lang="sk-SK" i="1" dirty="0" err="1"/>
              <a:t>rom</a:t>
            </a:r>
            <a:r>
              <a:rPr lang="en-US" i="1" dirty="0"/>
              <a:t>T</a:t>
            </a:r>
            <a:r>
              <a:rPr lang="sk-SK" i="1" dirty="0" err="1"/>
              <a:t>ext</a:t>
            </a:r>
            <a:r>
              <a:rPr lang="en-US" i="1" dirty="0"/>
              <a:t>('Point(10 10 10)') </a:t>
            </a:r>
            <a:r>
              <a:rPr lang="en-US" i="1" dirty="0" err="1"/>
              <a:t>geom</a:t>
            </a:r>
            <a:r>
              <a:rPr lang="en-US" i="1" dirty="0"/>
              <a:t>;</a:t>
            </a:r>
            <a:endParaRPr lang="sk-SK" i="1" dirty="0"/>
          </a:p>
          <a:p>
            <a:endParaRPr lang="sk-SK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20021" y="5389418"/>
            <a:ext cx="3694888" cy="900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Funkcie využívajúce </a:t>
            </a:r>
            <a:r>
              <a:rPr lang="sk-SK" dirty="0" err="1"/>
              <a:t>prekryt</a:t>
            </a:r>
            <a:r>
              <a:rPr lang="sk-SK" dirty="0"/>
              <a:t> objektov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/>
              <a:t>ST_Union</a:t>
            </a:r>
            <a:r>
              <a:rPr lang="sk-SK" dirty="0"/>
              <a:t>(geom1, geom2) alebo (množina geometrií) alebo niekoľko ďalších možností.</a:t>
            </a:r>
          </a:p>
          <a:p>
            <a:r>
              <a:rPr lang="sk-SK" dirty="0"/>
              <a:t>Vytvorí novú spojenú geometriu podľa vstupu. Pre polygón vytvorí nový polygón. Či to bude polygón alebo </a:t>
            </a:r>
            <a:r>
              <a:rPr lang="sk-SK" dirty="0" err="1"/>
              <a:t>multipolygón</a:t>
            </a:r>
            <a:r>
              <a:rPr lang="sk-SK" dirty="0"/>
              <a:t> rozhoduje, či vstupné objekty majú, alebo nemajú spoločnú hranicu.</a:t>
            </a:r>
          </a:p>
          <a:p>
            <a:endParaRPr lang="sk-SK" dirty="0"/>
          </a:p>
          <a:p>
            <a:endParaRPr lang="sk-SK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Funkcie využívajúce </a:t>
            </a:r>
            <a:r>
              <a:rPr lang="sk-SK" dirty="0" err="1"/>
              <a:t>prekryt</a:t>
            </a:r>
            <a:r>
              <a:rPr lang="sk-SK" dirty="0"/>
              <a:t> objektov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/>
              <a:t>Dve ukážky vytvorenia nových objektov, v prvom prípade objekt typu </a:t>
            </a:r>
            <a:r>
              <a:rPr lang="sk-SK" dirty="0" err="1"/>
              <a:t>ST_Polygon</a:t>
            </a:r>
            <a:r>
              <a:rPr lang="sk-SK" dirty="0"/>
              <a:t> a v druhom </a:t>
            </a:r>
            <a:r>
              <a:rPr lang="sk-SK" dirty="0" err="1"/>
              <a:t>ST_Multipolygon</a:t>
            </a:r>
            <a:r>
              <a:rPr lang="sk-SK" dirty="0"/>
              <a:t>, keďže hranice objektov sa nedotýkajú.</a:t>
            </a:r>
          </a:p>
          <a:p>
            <a:pPr>
              <a:buNone/>
            </a:pPr>
            <a:r>
              <a:rPr lang="en-US" i="1" dirty="0"/>
              <a:t>SELECT </a:t>
            </a:r>
            <a:r>
              <a:rPr lang="en-US" i="1" dirty="0" err="1"/>
              <a:t>ST_GeometryType</a:t>
            </a:r>
            <a:r>
              <a:rPr lang="en-US" i="1" dirty="0"/>
              <a:t>(ST_</a:t>
            </a:r>
            <a:r>
              <a:rPr lang="sk-SK" i="1" dirty="0" err="1"/>
              <a:t>Union</a:t>
            </a:r>
            <a:r>
              <a:rPr lang="en-US" i="1" dirty="0"/>
              <a:t>(</a:t>
            </a:r>
            <a:r>
              <a:rPr lang="en-US" i="1" dirty="0" err="1"/>
              <a:t>geom</a:t>
            </a:r>
            <a:r>
              <a:rPr lang="en-US" i="1" dirty="0"/>
              <a:t>)), ST_U</a:t>
            </a:r>
            <a:r>
              <a:rPr lang="sk-SK" i="1" dirty="0" err="1"/>
              <a:t>nion</a:t>
            </a:r>
            <a:r>
              <a:rPr lang="en-US" i="1" dirty="0"/>
              <a:t>(</a:t>
            </a:r>
            <a:r>
              <a:rPr lang="en-US" i="1" dirty="0" err="1"/>
              <a:t>geom</a:t>
            </a:r>
            <a:r>
              <a:rPr lang="en-US" i="1" dirty="0"/>
              <a:t>) FROM </a:t>
            </a:r>
            <a:r>
              <a:rPr lang="en-US" i="1" dirty="0" err="1"/>
              <a:t>okresy</a:t>
            </a:r>
            <a:r>
              <a:rPr lang="en-US" i="1" dirty="0"/>
              <a:t> </a:t>
            </a:r>
          </a:p>
          <a:p>
            <a:pPr>
              <a:buNone/>
            </a:pPr>
            <a:r>
              <a:rPr lang="en-US" i="1" dirty="0"/>
              <a:t>WHERE nm2 LIKE '</a:t>
            </a:r>
            <a:r>
              <a:rPr lang="en-US" i="1" dirty="0" err="1"/>
              <a:t>Košický</a:t>
            </a:r>
            <a:r>
              <a:rPr lang="en-US" i="1" dirty="0"/>
              <a:t>';</a:t>
            </a:r>
            <a:endParaRPr lang="sk-SK" i="1" dirty="0"/>
          </a:p>
          <a:p>
            <a:pPr>
              <a:buNone/>
            </a:pPr>
            <a:r>
              <a:rPr lang="en-US" i="1" dirty="0"/>
              <a:t>SELECT </a:t>
            </a:r>
            <a:r>
              <a:rPr lang="en-US" i="1" dirty="0" err="1"/>
              <a:t>ST_GeometryType</a:t>
            </a:r>
            <a:r>
              <a:rPr lang="en-US" i="1" dirty="0"/>
              <a:t>(ST_U</a:t>
            </a:r>
            <a:r>
              <a:rPr lang="sk-SK" i="1" dirty="0" err="1"/>
              <a:t>nion</a:t>
            </a:r>
            <a:r>
              <a:rPr lang="en-US" i="1" dirty="0"/>
              <a:t>(</a:t>
            </a:r>
            <a:r>
              <a:rPr lang="en-US" i="1" dirty="0" err="1"/>
              <a:t>geom</a:t>
            </a:r>
            <a:r>
              <a:rPr lang="en-US" i="1" dirty="0"/>
              <a:t>)), ST_U</a:t>
            </a:r>
            <a:r>
              <a:rPr lang="sk-SK" i="1" dirty="0" err="1"/>
              <a:t>nion</a:t>
            </a:r>
            <a:r>
              <a:rPr lang="en-US" i="1" dirty="0"/>
              <a:t>(</a:t>
            </a:r>
            <a:r>
              <a:rPr lang="en-US" i="1" dirty="0" err="1"/>
              <a:t>geom</a:t>
            </a:r>
            <a:r>
              <a:rPr lang="en-US" i="1" dirty="0"/>
              <a:t>) FROM </a:t>
            </a:r>
            <a:r>
              <a:rPr lang="en-US" i="1" dirty="0" err="1"/>
              <a:t>okresy</a:t>
            </a:r>
            <a:r>
              <a:rPr lang="en-US" i="1" dirty="0"/>
              <a:t> </a:t>
            </a:r>
          </a:p>
          <a:p>
            <a:pPr>
              <a:buNone/>
            </a:pPr>
            <a:r>
              <a:rPr lang="en-US" i="1" dirty="0"/>
              <a:t>WHERE nm2 LIKE '</a:t>
            </a:r>
            <a:r>
              <a:rPr lang="en-US" i="1" dirty="0" err="1"/>
              <a:t>Bratislavský</a:t>
            </a:r>
            <a:r>
              <a:rPr lang="en-US" i="1" dirty="0"/>
              <a:t>' OR nm2 LIKE '</a:t>
            </a:r>
            <a:r>
              <a:rPr lang="en-US" i="1" dirty="0" err="1"/>
              <a:t>Košický</a:t>
            </a:r>
            <a:r>
              <a:rPr lang="en-US" i="1" dirty="0"/>
              <a:t>';</a:t>
            </a:r>
          </a:p>
          <a:p>
            <a:endParaRPr lang="sk-SK" dirty="0"/>
          </a:p>
          <a:p>
            <a:endParaRPr lang="sk-SK" dirty="0"/>
          </a:p>
          <a:p>
            <a:endParaRPr lang="sk-SK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Funkcie využívajúce </a:t>
            </a:r>
            <a:r>
              <a:rPr lang="sk-SK" dirty="0" err="1"/>
              <a:t>prekryt</a:t>
            </a:r>
            <a:r>
              <a:rPr lang="sk-SK" dirty="0"/>
              <a:t> objektov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err="1"/>
              <a:t>ST_Difference</a:t>
            </a:r>
            <a:r>
              <a:rPr lang="sk-SK" dirty="0"/>
              <a:t>(geom1, geom2, [desatinné číslo ako veľkosť </a:t>
            </a:r>
            <a:r>
              <a:rPr lang="sk-SK" dirty="0" err="1"/>
              <a:t>gridu</a:t>
            </a:r>
            <a:r>
              <a:rPr lang="sk-SK" dirty="0"/>
              <a:t>])</a:t>
            </a:r>
          </a:p>
          <a:p>
            <a:r>
              <a:rPr lang="sk-SK" dirty="0"/>
              <a:t>Vytvorí novú geometriu, ktorá bude predstavovať rozdiel geometrií 1a 2, konkrétne od objektu geom1 odpočíta tie časti, ktoré majú prienik s objektom geom2. </a:t>
            </a:r>
            <a:r>
              <a:rPr lang="sk-SK" dirty="0" err="1"/>
              <a:t>Grid</a:t>
            </a:r>
            <a:r>
              <a:rPr lang="sk-SK" dirty="0"/>
              <a:t> slúži na určenie tolerancie, jeho voľba je však voliteľná.</a:t>
            </a:r>
          </a:p>
          <a:p>
            <a:r>
              <a:rPr lang="sk-SK" dirty="0"/>
              <a:t>Ide o jedinú funkciu z tejto skupiny, kde záleží na poradí vstupných parametrov, je rozdiel geom1mínus geom2 a geom2 mínus geom1.</a:t>
            </a:r>
          </a:p>
          <a:p>
            <a:r>
              <a:rPr lang="sk-SK" dirty="0"/>
              <a:t>Výsledkom môže byť aj prázdna geometria, ak je celý objekt geom1 prekrytý objektom geom2.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Funkcie využívajúce </a:t>
            </a:r>
            <a:r>
              <a:rPr lang="sk-SK" dirty="0" err="1"/>
              <a:t>prekryt</a:t>
            </a:r>
            <a:r>
              <a:rPr lang="sk-SK" dirty="0"/>
              <a:t> objektov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 ukážke sme z konvexného obalu okresu Ilava odpočítali okres Ilava. Pre opačné poradie by sme síce získali objekt, ale ten by bol prázdny. </a:t>
            </a:r>
          </a:p>
          <a:p>
            <a:pPr>
              <a:buNone/>
            </a:pPr>
            <a:r>
              <a:rPr lang="en-US" i="1" dirty="0"/>
              <a:t>SELECT </a:t>
            </a:r>
            <a:r>
              <a:rPr lang="en-US" i="1" dirty="0" err="1"/>
              <a:t>ST_Difference</a:t>
            </a:r>
            <a:r>
              <a:rPr lang="en-US" i="1" dirty="0"/>
              <a:t>(</a:t>
            </a:r>
            <a:r>
              <a:rPr lang="en-US" i="1" dirty="0" err="1"/>
              <a:t>ST_ConvexHull</a:t>
            </a:r>
            <a:r>
              <a:rPr lang="en-US" i="1" dirty="0"/>
              <a:t>(</a:t>
            </a:r>
            <a:r>
              <a:rPr lang="en-US" i="1" dirty="0" err="1"/>
              <a:t>geom</a:t>
            </a:r>
            <a:r>
              <a:rPr lang="en-US" i="1" dirty="0"/>
              <a:t>), </a:t>
            </a:r>
            <a:r>
              <a:rPr lang="en-US" i="1" dirty="0" err="1"/>
              <a:t>geom</a:t>
            </a:r>
            <a:r>
              <a:rPr lang="en-US" i="1" dirty="0"/>
              <a:t>) </a:t>
            </a:r>
          </a:p>
          <a:p>
            <a:pPr>
              <a:buNone/>
            </a:pPr>
            <a:r>
              <a:rPr lang="en-US" i="1" dirty="0"/>
              <a:t>FROM </a:t>
            </a:r>
            <a:r>
              <a:rPr lang="en-US" i="1" dirty="0" err="1"/>
              <a:t>okresy</a:t>
            </a:r>
            <a:endParaRPr lang="en-US" i="1" dirty="0"/>
          </a:p>
          <a:p>
            <a:pPr>
              <a:buNone/>
            </a:pPr>
            <a:r>
              <a:rPr lang="en-US" i="1" dirty="0"/>
              <a:t>WHERE nm3 LIKE '</a:t>
            </a:r>
            <a:r>
              <a:rPr lang="en-US" i="1" dirty="0" err="1"/>
              <a:t>Ilava</a:t>
            </a:r>
            <a:r>
              <a:rPr lang="en-US" i="1" dirty="0"/>
              <a:t>'</a:t>
            </a:r>
            <a:r>
              <a:rPr lang="sk-SK" i="1" dirty="0"/>
              <a:t>;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16291" y="3839675"/>
            <a:ext cx="3075709" cy="3018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Funkcie využívajúce </a:t>
            </a:r>
            <a:r>
              <a:rPr lang="sk-SK" dirty="0" err="1"/>
              <a:t>prekryt</a:t>
            </a:r>
            <a:r>
              <a:rPr lang="sk-SK" dirty="0"/>
              <a:t> objektov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/>
              <a:t>ST_Intersection</a:t>
            </a:r>
            <a:r>
              <a:rPr lang="sk-SK" dirty="0"/>
              <a:t>(geom1, geom2, [</a:t>
            </a:r>
            <a:r>
              <a:rPr lang="sk-SK" dirty="0" err="1"/>
              <a:t>destinné</a:t>
            </a:r>
            <a:r>
              <a:rPr lang="sk-SK" dirty="0"/>
              <a:t> číslo ako veľkosť </a:t>
            </a:r>
            <a:r>
              <a:rPr lang="sk-SK" dirty="0" err="1"/>
              <a:t>gridu</a:t>
            </a:r>
            <a:r>
              <a:rPr lang="sk-SK" dirty="0"/>
              <a:t>]) alebo (geog1, geog2)</a:t>
            </a:r>
          </a:p>
          <a:p>
            <a:r>
              <a:rPr lang="sk-SK" dirty="0"/>
              <a:t>Funkcia vráti časť objektu geom1, ktorá má </a:t>
            </a:r>
            <a:r>
              <a:rPr lang="sk-SK" dirty="0" err="1"/>
              <a:t>prekryt</a:t>
            </a:r>
            <a:r>
              <a:rPr lang="sk-SK" dirty="0"/>
              <a:t> s objektom geom2. </a:t>
            </a:r>
          </a:p>
          <a:p>
            <a:r>
              <a:rPr lang="sk-SK" dirty="0"/>
              <a:t>Je veľmi užitočná v spojení s funkciou </a:t>
            </a:r>
            <a:r>
              <a:rPr lang="sk-SK" dirty="0" err="1"/>
              <a:t>ST_Intersects</a:t>
            </a:r>
            <a:r>
              <a:rPr lang="sk-SK" dirty="0"/>
              <a:t>(). Nemýliť si ich však, keďže </a:t>
            </a:r>
            <a:r>
              <a:rPr lang="sk-SK" dirty="0" err="1"/>
              <a:t>ST_Intersection</a:t>
            </a:r>
            <a:r>
              <a:rPr lang="sk-SK" dirty="0"/>
              <a:t>() vracia geometriu a </a:t>
            </a:r>
            <a:r>
              <a:rPr lang="sk-SK" dirty="0" err="1"/>
              <a:t>ST_Intersects</a:t>
            </a:r>
            <a:r>
              <a:rPr lang="sk-SK" dirty="0"/>
              <a:t>() </a:t>
            </a:r>
            <a:r>
              <a:rPr lang="sk-SK" dirty="0" err="1"/>
              <a:t>boolean</a:t>
            </a:r>
            <a:r>
              <a:rPr lang="sk-SK" dirty="0"/>
              <a:t> hodnotu.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Funkcie využívajúce </a:t>
            </a:r>
            <a:r>
              <a:rPr lang="sk-SK" dirty="0" err="1"/>
              <a:t>prekryt</a:t>
            </a:r>
            <a:r>
              <a:rPr lang="sk-SK" dirty="0"/>
              <a:t> objektov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 ukážke sa objekty vrstvy železníc orežú podľa okresu Ilava, pričom s použitím UNION je zobrazený aj samotný okres.</a:t>
            </a:r>
          </a:p>
          <a:p>
            <a:pPr>
              <a:buNone/>
            </a:pPr>
            <a:r>
              <a:rPr lang="sk-SK" i="1" dirty="0"/>
              <a:t>SELECT </a:t>
            </a:r>
            <a:r>
              <a:rPr lang="sk-SK" i="1" dirty="0" err="1"/>
              <a:t>ST_Intersection</a:t>
            </a:r>
            <a:r>
              <a:rPr lang="sk-SK" i="1" dirty="0"/>
              <a:t>(</a:t>
            </a:r>
            <a:r>
              <a:rPr lang="sk-SK" i="1" dirty="0" err="1"/>
              <a:t>z.geom</a:t>
            </a:r>
            <a:r>
              <a:rPr lang="sk-SK" i="1" dirty="0"/>
              <a:t>, </a:t>
            </a:r>
            <a:r>
              <a:rPr lang="sk-SK" i="1" dirty="0" err="1"/>
              <a:t>o.geom</a:t>
            </a:r>
            <a:r>
              <a:rPr lang="sk-SK" i="1" dirty="0"/>
              <a:t>) FROM okresy o, </a:t>
            </a:r>
            <a:r>
              <a:rPr lang="sk-SK" i="1" dirty="0" err="1"/>
              <a:t>zeleznice</a:t>
            </a:r>
            <a:r>
              <a:rPr lang="sk-SK" i="1" dirty="0"/>
              <a:t> z</a:t>
            </a:r>
          </a:p>
          <a:p>
            <a:pPr>
              <a:buNone/>
            </a:pPr>
            <a:r>
              <a:rPr lang="sk-SK" i="1" dirty="0"/>
              <a:t>WHERE nm3 LIKE 'Ilava' AND </a:t>
            </a:r>
            <a:r>
              <a:rPr lang="sk-SK" i="1" dirty="0" err="1"/>
              <a:t>ST_Intersects</a:t>
            </a:r>
            <a:r>
              <a:rPr lang="sk-SK" i="1" dirty="0"/>
              <a:t>(</a:t>
            </a:r>
            <a:r>
              <a:rPr lang="sk-SK" i="1" dirty="0" err="1"/>
              <a:t>z.geom,o.geom</a:t>
            </a:r>
            <a:r>
              <a:rPr lang="sk-SK" i="1" dirty="0"/>
              <a:t>)</a:t>
            </a:r>
          </a:p>
          <a:p>
            <a:pPr>
              <a:buNone/>
            </a:pPr>
            <a:r>
              <a:rPr lang="sk-SK" i="1" dirty="0"/>
              <a:t>UNION </a:t>
            </a:r>
          </a:p>
          <a:p>
            <a:pPr>
              <a:buNone/>
            </a:pPr>
            <a:r>
              <a:rPr lang="sk-SK" i="1" dirty="0"/>
              <a:t>SELECT </a:t>
            </a:r>
            <a:r>
              <a:rPr lang="sk-SK" i="1" dirty="0" err="1"/>
              <a:t>o.geom</a:t>
            </a:r>
            <a:r>
              <a:rPr lang="sk-SK" i="1" dirty="0"/>
              <a:t> FROM okresy o WHERE nm3 LIKE 'Ilava';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63125" y="4429125"/>
            <a:ext cx="2428875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Funkcie využívajúce </a:t>
            </a:r>
            <a:r>
              <a:rPr lang="sk-SK" dirty="0" err="1"/>
              <a:t>prekryt</a:t>
            </a:r>
            <a:r>
              <a:rPr lang="sk-SK" dirty="0"/>
              <a:t> objektov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/>
              <a:t>ST_Split</a:t>
            </a:r>
            <a:r>
              <a:rPr lang="sk-SK" dirty="0"/>
              <a:t>(geom1, geom2)</a:t>
            </a:r>
          </a:p>
          <a:p>
            <a:r>
              <a:rPr lang="sk-SK" dirty="0"/>
              <a:t>Funkcia vráti nový objektu typu kolekcia(</a:t>
            </a:r>
            <a:r>
              <a:rPr lang="sk-SK" dirty="0" err="1"/>
              <a:t>collection</a:t>
            </a:r>
            <a:r>
              <a:rPr lang="sk-SK" dirty="0"/>
              <a:t>), ktorá predstavuje objekt geom1 rozdelená podľa objektu geom2. </a:t>
            </a:r>
          </a:p>
          <a:p>
            <a:r>
              <a:rPr lang="sk-SK" dirty="0"/>
              <a:t>Podporuje rozdelenie línie pomocou bodovej, líniovej a polygónovej geometrie, a rozdelenie polygónu pomocou líniovej geometrie.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Funkcie využívajúce </a:t>
            </a:r>
            <a:r>
              <a:rPr lang="sk-SK" dirty="0" err="1"/>
              <a:t>prekryt</a:t>
            </a:r>
            <a:r>
              <a:rPr lang="sk-SK" dirty="0"/>
              <a:t> objektov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 ukážke spojené objekty vrstvy železníc rozdelia okres Ilava.</a:t>
            </a:r>
          </a:p>
          <a:p>
            <a:pPr>
              <a:buNone/>
            </a:pPr>
            <a:r>
              <a:rPr lang="en-US" i="1" dirty="0"/>
              <a:t>SELECT </a:t>
            </a:r>
            <a:r>
              <a:rPr lang="en-US" i="1" dirty="0" err="1"/>
              <a:t>ST_Split</a:t>
            </a:r>
            <a:r>
              <a:rPr lang="en-US" i="1" dirty="0"/>
              <a:t>(</a:t>
            </a:r>
            <a:r>
              <a:rPr lang="en-US" i="1" dirty="0" err="1"/>
              <a:t>o.geom</a:t>
            </a:r>
            <a:r>
              <a:rPr lang="en-US" i="1" dirty="0"/>
              <a:t>, (SELECT ST_UNION(</a:t>
            </a:r>
            <a:r>
              <a:rPr lang="en-US" i="1" dirty="0" err="1"/>
              <a:t>geom</a:t>
            </a:r>
            <a:r>
              <a:rPr lang="en-US" i="1" dirty="0"/>
              <a:t>) FROM </a:t>
            </a:r>
            <a:r>
              <a:rPr lang="en-US" i="1" dirty="0" err="1"/>
              <a:t>zeleznice</a:t>
            </a:r>
            <a:r>
              <a:rPr lang="en-US" i="1" dirty="0"/>
              <a:t>)) </a:t>
            </a:r>
            <a:r>
              <a:rPr lang="en-US" i="1" dirty="0" err="1"/>
              <a:t>casti</a:t>
            </a:r>
            <a:endParaRPr lang="en-US" i="1" dirty="0"/>
          </a:p>
          <a:p>
            <a:pPr>
              <a:buNone/>
            </a:pPr>
            <a:r>
              <a:rPr lang="en-US" i="1" dirty="0"/>
              <a:t>FROM </a:t>
            </a:r>
            <a:r>
              <a:rPr lang="en-US" i="1" dirty="0" err="1"/>
              <a:t>okresy</a:t>
            </a:r>
            <a:r>
              <a:rPr lang="en-US" i="1" dirty="0"/>
              <a:t> o WHERE nm3 LIKE '</a:t>
            </a:r>
            <a:r>
              <a:rPr lang="en-US" i="1" dirty="0" err="1"/>
              <a:t>Ilava</a:t>
            </a:r>
            <a:r>
              <a:rPr lang="en-US" i="1" dirty="0"/>
              <a:t>';</a:t>
            </a:r>
            <a:endParaRPr lang="sk-SK" i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880765" y="3546765"/>
            <a:ext cx="3311236" cy="3311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89047" y="4906579"/>
            <a:ext cx="2506808" cy="1123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Otázky?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Priestorové funkcie na editáciu geometrie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/>
              <a:t>ST_AddPoint</a:t>
            </a:r>
            <a:r>
              <a:rPr lang="sk-SK" dirty="0"/>
              <a:t>(</a:t>
            </a:r>
            <a:r>
              <a:rPr lang="sk-SK" dirty="0" err="1"/>
              <a:t>geom</a:t>
            </a:r>
            <a:r>
              <a:rPr lang="sk-SK" dirty="0"/>
              <a:t> 1, </a:t>
            </a:r>
            <a:r>
              <a:rPr lang="sk-SK" dirty="0" err="1"/>
              <a:t>geom</a:t>
            </a:r>
            <a:r>
              <a:rPr lang="sk-SK" dirty="0"/>
              <a:t> 2) alebo  (</a:t>
            </a:r>
            <a:r>
              <a:rPr lang="sk-SK" dirty="0" err="1"/>
              <a:t>geom</a:t>
            </a:r>
            <a:r>
              <a:rPr lang="sk-SK" dirty="0"/>
              <a:t> 1, </a:t>
            </a:r>
            <a:r>
              <a:rPr lang="sk-SK" dirty="0" err="1"/>
              <a:t>geom</a:t>
            </a:r>
            <a:r>
              <a:rPr lang="sk-SK" dirty="0"/>
              <a:t> 2, </a:t>
            </a:r>
            <a:r>
              <a:rPr lang="sk-SK" dirty="0" err="1"/>
              <a:t>integer</a:t>
            </a:r>
            <a:r>
              <a:rPr lang="sk-SK" dirty="0"/>
              <a:t>)</a:t>
            </a:r>
          </a:p>
          <a:p>
            <a:r>
              <a:rPr lang="sk-SK" dirty="0"/>
              <a:t>Pridá bod (geom2) na koniec línie (geom1). </a:t>
            </a:r>
          </a:p>
          <a:p>
            <a:r>
              <a:rPr lang="sk-SK" dirty="0"/>
              <a:t>Alebo pridá bod (geom2), do línie (geom1) na pozíciu určenú celým číslom, pričom 0 znamená počiatok línie.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Priestorové funkcie na editáciu geometrie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Ukážka pridania bodu so súradnicami(4 </a:t>
            </a:r>
            <a:r>
              <a:rPr lang="sk-SK" dirty="0" err="1"/>
              <a:t>4</a:t>
            </a:r>
            <a:r>
              <a:rPr lang="sk-SK" dirty="0"/>
              <a:t>) na koniec línie (obr. vľavo) a na uvedenú pozíciu, v tomto prípade 0, čiže začiatok línie (obr. vpravo):</a:t>
            </a:r>
          </a:p>
          <a:p>
            <a:pPr>
              <a:buNone/>
            </a:pPr>
            <a:r>
              <a:rPr lang="en-US" i="1" dirty="0"/>
              <a:t>SELECT </a:t>
            </a:r>
            <a:r>
              <a:rPr lang="en-US" i="1" dirty="0" err="1"/>
              <a:t>ST_AddPoint</a:t>
            </a:r>
            <a:r>
              <a:rPr lang="en-US" i="1" dirty="0"/>
              <a:t>(</a:t>
            </a:r>
            <a:r>
              <a:rPr lang="en-US" i="1" dirty="0" err="1"/>
              <a:t>ST_GeomFromText</a:t>
            </a:r>
            <a:r>
              <a:rPr lang="en-US" i="1" dirty="0"/>
              <a:t>('</a:t>
            </a:r>
            <a:r>
              <a:rPr lang="en-US" i="1" dirty="0" err="1"/>
              <a:t>Linestring</a:t>
            </a:r>
            <a:r>
              <a:rPr lang="en-US" i="1" dirty="0"/>
              <a:t>(0 0, 4 0)‘), </a:t>
            </a:r>
            <a:endParaRPr lang="sk-SK" i="1" dirty="0"/>
          </a:p>
          <a:p>
            <a:pPr>
              <a:buNone/>
            </a:pPr>
            <a:r>
              <a:rPr lang="en-US" i="1" dirty="0"/>
              <a:t>'Point(4 4)'::geometry),</a:t>
            </a:r>
          </a:p>
          <a:p>
            <a:pPr>
              <a:buNone/>
            </a:pPr>
            <a:r>
              <a:rPr lang="en-US" i="1" dirty="0" err="1"/>
              <a:t>ST_AddPoint</a:t>
            </a:r>
            <a:r>
              <a:rPr lang="en-US" i="1" dirty="0"/>
              <a:t>(</a:t>
            </a:r>
            <a:r>
              <a:rPr lang="en-US" i="1" dirty="0" err="1"/>
              <a:t>ST_GeomFromText</a:t>
            </a:r>
            <a:r>
              <a:rPr lang="en-US" i="1" dirty="0"/>
              <a:t>('</a:t>
            </a:r>
            <a:r>
              <a:rPr lang="en-US" i="1" dirty="0" err="1"/>
              <a:t>Linestring</a:t>
            </a:r>
            <a:r>
              <a:rPr lang="en-US" i="1" dirty="0"/>
              <a:t>(0 0, 4 0)'), 'Point(4 4)'::geometry,0)</a:t>
            </a:r>
            <a:r>
              <a:rPr lang="sk-SK" i="1" dirty="0"/>
              <a:t>;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68336" y="4880725"/>
            <a:ext cx="1917588" cy="19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13885" y="4880725"/>
            <a:ext cx="2046262" cy="19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Priestorové funkcie na editáciu geometrie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/>
              <a:t>ST_RemovePoint</a:t>
            </a:r>
            <a:r>
              <a:rPr lang="sk-SK" dirty="0"/>
              <a:t>(geom1, </a:t>
            </a:r>
            <a:r>
              <a:rPr lang="sk-SK" dirty="0" err="1"/>
              <a:t>integer</a:t>
            </a:r>
            <a:r>
              <a:rPr lang="sk-SK" dirty="0"/>
              <a:t>)</a:t>
            </a:r>
          </a:p>
          <a:p>
            <a:r>
              <a:rPr lang="sk-SK" dirty="0"/>
              <a:t>Odstráni z línie (geom1) bod na uvedenej pozícii </a:t>
            </a:r>
            <a:r>
              <a:rPr lang="sk-SK" dirty="0" err="1"/>
              <a:t>integer</a:t>
            </a:r>
            <a:r>
              <a:rPr lang="sk-SK" dirty="0"/>
              <a:t>.</a:t>
            </a:r>
          </a:p>
          <a:p>
            <a:r>
              <a:rPr lang="sk-SK" dirty="0"/>
              <a:t>Užitočné ak chceme z uzatvorenej línie vytvoriť neuzatvorenú, v takom prípade iba odstránime posledný bod.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Priestorové funkcie na editáciu geometrie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Ukážka. Z línie tvorenej 3 bodmi (obr. vľavo) sme odstránili druhý bod v poradí, čiže s indexom 1 (obr. vpravo):</a:t>
            </a:r>
          </a:p>
          <a:p>
            <a:pPr>
              <a:buNone/>
            </a:pPr>
            <a:r>
              <a:rPr lang="en-US" i="1" dirty="0"/>
              <a:t>SELECT </a:t>
            </a:r>
            <a:r>
              <a:rPr lang="en-US" i="1" dirty="0" err="1"/>
              <a:t>ST_GeomFromText</a:t>
            </a:r>
            <a:r>
              <a:rPr lang="en-US" i="1" dirty="0"/>
              <a:t>('</a:t>
            </a:r>
            <a:r>
              <a:rPr lang="en-US" i="1" dirty="0" err="1"/>
              <a:t>Linestring</a:t>
            </a:r>
            <a:r>
              <a:rPr lang="en-US" i="1" dirty="0"/>
              <a:t>(0 0, 4 0, 4 4)'),</a:t>
            </a:r>
          </a:p>
          <a:p>
            <a:pPr>
              <a:buNone/>
            </a:pPr>
            <a:r>
              <a:rPr lang="en-US" i="1" dirty="0" err="1"/>
              <a:t>ST_RemovePoint</a:t>
            </a:r>
            <a:r>
              <a:rPr lang="en-US" i="1" dirty="0"/>
              <a:t>(</a:t>
            </a:r>
            <a:r>
              <a:rPr lang="en-US" i="1" dirty="0" err="1"/>
              <a:t>ST_GeomFromText</a:t>
            </a:r>
            <a:r>
              <a:rPr lang="en-US" i="1" dirty="0"/>
              <a:t>('</a:t>
            </a:r>
            <a:r>
              <a:rPr lang="en-US" i="1" dirty="0" err="1"/>
              <a:t>Linestring</a:t>
            </a:r>
            <a:r>
              <a:rPr lang="en-US" i="1" dirty="0"/>
              <a:t>(0 0, 4 0, 4 4 )'),1);</a:t>
            </a:r>
            <a:endParaRPr lang="sk-SK" i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4206" y="4835237"/>
            <a:ext cx="1665000" cy="16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55291" y="4839997"/>
            <a:ext cx="1620000" cy="16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Priestorové funkcie na editáciu geometrie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/>
              <a:t>ST_SetPoint</a:t>
            </a:r>
            <a:r>
              <a:rPr lang="sk-SK" dirty="0"/>
              <a:t>(geom1, </a:t>
            </a:r>
            <a:r>
              <a:rPr lang="sk-SK" dirty="0" err="1"/>
              <a:t>integer</a:t>
            </a:r>
            <a:r>
              <a:rPr lang="sk-SK" dirty="0"/>
              <a:t>, </a:t>
            </a:r>
            <a:r>
              <a:rPr lang="sk-SK" dirty="0" err="1"/>
              <a:t>geom</a:t>
            </a:r>
            <a:r>
              <a:rPr lang="sk-SK" dirty="0"/>
              <a:t> 2)</a:t>
            </a:r>
          </a:p>
          <a:p>
            <a:r>
              <a:rPr lang="sk-SK" dirty="0"/>
              <a:t>Nahradí/zmení bod na pozícii </a:t>
            </a:r>
            <a:r>
              <a:rPr lang="sk-SK" dirty="0" err="1"/>
              <a:t>integer</a:t>
            </a:r>
            <a:r>
              <a:rPr lang="sk-SK" dirty="0"/>
              <a:t> v línii geom1 bodom uvedeným v geom2.</a:t>
            </a:r>
          </a:p>
          <a:p>
            <a:r>
              <a:rPr lang="sk-SK" dirty="0"/>
              <a:t>Funkcia umožňuje v druhom parametri zadať aj záporné čísla. Význam záporného čísla spočíva v počítaní od posledného bodu línie, ktorý má hodnotu -1, predposledný má hodnotu -2, </a:t>
            </a:r>
            <a:r>
              <a:rPr lang="sk-SK" dirty="0" err="1"/>
              <a:t>atď</a:t>
            </a:r>
            <a:r>
              <a:rPr lang="sk-SK" dirty="0"/>
              <a:t>...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bvod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>
    <a:lnDef>
      <a:spPr/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TM04033919[[fn=Obvod]]</Template>
  <TotalTime>6849</TotalTime>
  <Words>3327</Words>
  <Application>Microsoft Office PowerPoint</Application>
  <PresentationFormat>Širokouhlá</PresentationFormat>
  <Paragraphs>246</Paragraphs>
  <Slides>48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48</vt:i4>
      </vt:variant>
    </vt:vector>
  </HeadingPairs>
  <TitlesOfParts>
    <vt:vector size="51" baseType="lpstr">
      <vt:lpstr>Arial</vt:lpstr>
      <vt:lpstr>Tw Cen MT</vt:lpstr>
      <vt:lpstr>Obvod</vt:lpstr>
      <vt:lpstr>Geografická báza údajov 2</vt:lpstr>
      <vt:lpstr>Opakovanie z minulého Cvičenia</vt:lpstr>
      <vt:lpstr>Funkcie na editáciu existujúcej geometrie</vt:lpstr>
      <vt:lpstr>Priestorové funkcie na editáciu geometrie</vt:lpstr>
      <vt:lpstr>Priestorové funkcie na editáciu geometrie</vt:lpstr>
      <vt:lpstr>Priestorové funkcie na editáciu geometrie</vt:lpstr>
      <vt:lpstr>Priestorové funkcie na editáciu geometrie</vt:lpstr>
      <vt:lpstr>Priestorové funkcie na editáciu geometrie</vt:lpstr>
      <vt:lpstr>Priestorové funkcie na editáciu geometrie</vt:lpstr>
      <vt:lpstr>Priestorové funkcie na editáciu geometrie</vt:lpstr>
      <vt:lpstr>Priestorové funkcie na editáciu geometrie</vt:lpstr>
      <vt:lpstr>Priestorové funkcie na editáciu geometrie</vt:lpstr>
      <vt:lpstr>Priestorové funkcie na editáciu geometrie</vt:lpstr>
      <vt:lpstr>Priestorové funkcie na editáciu geometrie</vt:lpstr>
      <vt:lpstr>Priestorové funkcie na editáciu geometrie</vt:lpstr>
      <vt:lpstr>Priestorové funkcie na editáciu geometrie</vt:lpstr>
      <vt:lpstr>Priestorové funkcie na editáciu geometrie</vt:lpstr>
      <vt:lpstr>Priestorové funkcie na editáciu geometrie</vt:lpstr>
      <vt:lpstr>Funkcie na Meranie vzdialeností a Plôch</vt:lpstr>
      <vt:lpstr>Funkcie na Meranie vzdialeností, Plôch</vt:lpstr>
      <vt:lpstr>Funkcie na Meranie vzdialeností, Plôch</vt:lpstr>
      <vt:lpstr>Funkcie na Meranie vzdialeností, Plôch</vt:lpstr>
      <vt:lpstr>Funkcie na Meranie vzdialeností, Plôch</vt:lpstr>
      <vt:lpstr>Funkcie na Meranie vzdialeností, Plôch</vt:lpstr>
      <vt:lpstr>Funkcie na Meranie vzdialeností, Plôch</vt:lpstr>
      <vt:lpstr>Funkcie na prepojenie pomocou vzdialenosti</vt:lpstr>
      <vt:lpstr>Funkcie na prepojenie pomocou vzdialenosti</vt:lpstr>
      <vt:lpstr>Funkcie na prepojenie pomocou vzdialenosti</vt:lpstr>
      <vt:lpstr>Funkcie na prepojenie pomocou vzdialenosti</vt:lpstr>
      <vt:lpstr>Funkcie na Vytváranie nových geometrií</vt:lpstr>
      <vt:lpstr>Funkcie na Vytváranie nových geometrií</vt:lpstr>
      <vt:lpstr>Funkcie na Vytváranie nových geometrií</vt:lpstr>
      <vt:lpstr>Funkcie na Vytváranie nových geometrií</vt:lpstr>
      <vt:lpstr>Funkcie na Vytváranie nových geometrií</vt:lpstr>
      <vt:lpstr>Funkcie na Vytváranie nových geometrií</vt:lpstr>
      <vt:lpstr>Funkcie na Vytváranie nových geometrií</vt:lpstr>
      <vt:lpstr>Funkcie na Vytváranie nových geometrií</vt:lpstr>
      <vt:lpstr>Funkcie na Vytváranie nových geometrií</vt:lpstr>
      <vt:lpstr>Funkcie využívajúce prekryt objektov</vt:lpstr>
      <vt:lpstr>Funkcie využívajúce prekryt objektov</vt:lpstr>
      <vt:lpstr>Funkcie využívajúce prekryt objektov</vt:lpstr>
      <vt:lpstr>Funkcie využívajúce prekryt objektov</vt:lpstr>
      <vt:lpstr>Funkcie využívajúce prekryt objektov</vt:lpstr>
      <vt:lpstr>Funkcie využívajúce prekryt objektov</vt:lpstr>
      <vt:lpstr>Funkcie využívajúce prekryt objektov</vt:lpstr>
      <vt:lpstr>Funkcie využívajúce prekryt objektov</vt:lpstr>
      <vt:lpstr>Funkcie využívajúce prekryt objektov</vt:lpstr>
      <vt:lpstr>Otázky?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Fábry Jozef</dc:creator>
  <cp:lastModifiedBy>Vlado</cp:lastModifiedBy>
  <cp:revision>720</cp:revision>
  <dcterms:created xsi:type="dcterms:W3CDTF">2018-10-23T13:13:56Z</dcterms:created>
  <dcterms:modified xsi:type="dcterms:W3CDTF">2022-04-12T09:19:14Z</dcterms:modified>
</cp:coreProperties>
</file>