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257" r:id="rId4"/>
    <p:sldId id="301" r:id="rId5"/>
    <p:sldId id="304" r:id="rId6"/>
    <p:sldId id="302" r:id="rId7"/>
    <p:sldId id="267" r:id="rId8"/>
    <p:sldId id="268" r:id="rId9"/>
    <p:sldId id="269" r:id="rId10"/>
    <p:sldId id="270" r:id="rId11"/>
    <p:sldId id="271" r:id="rId12"/>
    <p:sldId id="305" r:id="rId13"/>
    <p:sldId id="272" r:id="rId14"/>
    <p:sldId id="308" r:id="rId15"/>
    <p:sldId id="273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76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C346D-BFE3-40FE-A831-91F6729F716D}" type="datetimeFigureOut">
              <a:rPr lang="sk-SK"/>
              <a:pPr>
                <a:defRPr/>
              </a:pPr>
              <a:t>19. 1. 2017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C8904-31B6-4A95-B1BE-FAD77E11CB3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EFFB7-B16C-4079-82F3-19A64A6628D2}" type="datetimeFigureOut">
              <a:rPr lang="sk-SK"/>
              <a:pPr>
                <a:defRPr/>
              </a:pPr>
              <a:t>19. 1. 2017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39F66-3189-4320-B1B5-49D4B68DFAE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4AE82-5846-453F-AD14-D6FF6CA2AF43}" type="datetimeFigureOut">
              <a:rPr lang="sk-SK"/>
              <a:pPr>
                <a:defRPr/>
              </a:pPr>
              <a:t>19. 1. 2017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74436-C19B-4D19-947F-8D617F6FCE1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CF28E-BB7F-4709-B101-FB8A80286BF8}" type="datetimeFigureOut">
              <a:rPr lang="sk-SK"/>
              <a:pPr>
                <a:defRPr/>
              </a:pPr>
              <a:t>19. 1. 2017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35E86-9857-4B9E-8599-96F6480EF2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AB7BA-3AD9-445D-95DC-6B2B732E586E}" type="datetimeFigureOut">
              <a:rPr lang="sk-SK"/>
              <a:pPr>
                <a:defRPr/>
              </a:pPr>
              <a:t>19. 1. 2017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E7E55-BCD4-48B5-B6CD-802C589579B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2BF52-CD8E-445B-BD6C-0A8D45644A49}" type="datetimeFigureOut">
              <a:rPr lang="sk-SK"/>
              <a:pPr>
                <a:defRPr/>
              </a:pPr>
              <a:t>19. 1. 2017</a:t>
            </a:fld>
            <a:endParaRPr lang="sk-S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E416A-E173-427D-9097-420E06D1B69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49B8A-CB7F-4F95-9168-5AC45CF86313}" type="datetimeFigureOut">
              <a:rPr lang="sk-SK"/>
              <a:pPr>
                <a:defRPr/>
              </a:pPr>
              <a:t>19. 1. 2017</a:t>
            </a:fld>
            <a:endParaRPr lang="sk-S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7235C-8EC6-4F65-A86E-8EE562B9BB0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59561-7E81-4E94-9030-CDED2DABAED6}" type="datetimeFigureOut">
              <a:rPr lang="sk-SK"/>
              <a:pPr>
                <a:defRPr/>
              </a:pPr>
              <a:t>19. 1. 2017</a:t>
            </a:fld>
            <a:endParaRPr lang="sk-S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E629D-9A86-46AD-A980-2185977FB8D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7483F-E366-4DC4-9AFA-C94250F4F98A}" type="datetimeFigureOut">
              <a:rPr lang="sk-SK"/>
              <a:pPr>
                <a:defRPr/>
              </a:pPr>
              <a:t>19. 1. 2017</a:t>
            </a:fld>
            <a:endParaRPr lang="sk-SK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D981C-A314-4EC7-856A-8BEC6DEF403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8BC13-81DE-4817-9287-96E84A78AA42}" type="datetimeFigureOut">
              <a:rPr lang="sk-SK"/>
              <a:pPr>
                <a:defRPr/>
              </a:pPr>
              <a:t>19. 1. 2017</a:t>
            </a:fld>
            <a:endParaRPr lang="sk-S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37901-4642-4AF7-9EE5-8A164C399C1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DFEB8-58CB-4945-9763-2F6ACD9984D2}" type="datetimeFigureOut">
              <a:rPr lang="sk-SK"/>
              <a:pPr>
                <a:defRPr/>
              </a:pPr>
              <a:t>19. 1. 2017</a:t>
            </a:fld>
            <a:endParaRPr lang="sk-S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5DB99-EA1D-44D2-811B-83887B8D177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k-SK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08E6E2-0A66-4D7B-B106-9A2FF7DA1855}" type="datetimeFigureOut">
              <a:rPr lang="sk-SK"/>
              <a:pPr>
                <a:defRPr/>
              </a:pPr>
              <a:t>19. 1. 2017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868FE7-C490-4230-A734-F05845EFB35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uvp.geonika.sk/map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uvp.geonika.sk/teslo/index.php/Terminologick%C3%BD_Slovn%C3%ADk_ENvironment%C3%A1lneho_Zdravi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vp.geonika.sk/?menu=produkty#teslo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#_Ak&#253;_je_v&#253;znam"/><Relationship Id="rId2" Type="http://schemas.openxmlformats.org/officeDocument/2006/relationships/hyperlink" Target="#_Afili&#225;cia"/><Relationship Id="rId1" Type="http://schemas.openxmlformats.org/officeDocument/2006/relationships/slideLayout" Target="../slideLayouts/slideLayout2.xml"/><Relationship Id="rId4" Type="http://schemas.openxmlformats.org/officeDocument/2006/relationships/hyperlink" Target="#_Vyvinut&#233;_produkty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#_Afili&#225;cia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uvp.geonika.sk/map/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#_Ak&#253;_je_v&#253;znam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geonika.sk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prehlad%20kategorii%20domeny%20a%20indikatory%20final.xls" TargetMode="External"/><Relationship Id="rId2" Type="http://schemas.openxmlformats.org/officeDocument/2006/relationships/hyperlink" Target="https://uvp.geonika.sk/documents/zoznam_vrstiev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uvp.geonika.sk/?menu=vystupy" TargetMode="External"/><Relationship Id="rId2" Type="http://schemas.openxmlformats.org/officeDocument/2006/relationships/hyperlink" Target="http://uvp.geonika.sk/?menu=produkty#udaj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geonika.sk/geonetwork/srv/svk/search" TargetMode="External"/><Relationship Id="rId2" Type="http://schemas.openxmlformats.org/officeDocument/2006/relationships/hyperlink" Target="http://uvp.geonika.sk/?menu=produkty#metakatalo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/>
              <a:t>Integrovaná platforma </a:t>
            </a:r>
            <a:r>
              <a:rPr lang="sk-SK" b="1" dirty="0" err="1"/>
              <a:t>geoweb</a:t>
            </a:r>
            <a:r>
              <a:rPr lang="sk-SK" b="1" dirty="0"/>
              <a:t> pre environmentálne zdravie je na Slovensku realitou.</a:t>
            </a: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7543800" cy="2133600"/>
          </a:xfrm>
        </p:spPr>
        <p:txBody>
          <a:bodyPr rtlCol="0">
            <a:normAutofit fontScale="3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altLang="en-US" sz="4400" b="1" dirty="0" smtClean="0"/>
              <a:t/>
            </a:r>
            <a:br>
              <a:rPr lang="sk-SK" altLang="en-US" sz="4400" b="1" dirty="0" smtClean="0"/>
            </a:br>
            <a:r>
              <a:rPr lang="sk-SK" altLang="en-US" sz="7200" b="1" dirty="0" smtClean="0">
                <a:solidFill>
                  <a:schemeClr val="tx1"/>
                </a:solidFill>
              </a:rPr>
              <a:t>Eva </a:t>
            </a:r>
            <a:r>
              <a:rPr lang="sk-SK" altLang="en-US" sz="7200" b="1" dirty="0" err="1" smtClean="0">
                <a:solidFill>
                  <a:schemeClr val="tx1"/>
                </a:solidFill>
              </a:rPr>
              <a:t>Mičietová</a:t>
            </a:r>
            <a:r>
              <a:rPr lang="sk-SK" altLang="en-US" sz="7200" b="1" dirty="0" smtClean="0">
                <a:solidFill>
                  <a:schemeClr val="tx1"/>
                </a:solidFill>
              </a:rPr>
              <a:t> a kol</a:t>
            </a:r>
            <a:r>
              <a:rPr lang="sk-SK" altLang="en-US" sz="7200" dirty="0" smtClean="0">
                <a:solidFill>
                  <a:schemeClr val="tx1"/>
                </a:solidFill>
              </a:rPr>
              <a:t>. </a:t>
            </a:r>
            <a:r>
              <a:rPr lang="sk-SK" altLang="en-US" sz="4000" dirty="0" smtClean="0">
                <a:solidFill>
                  <a:schemeClr val="tx1"/>
                </a:solidFill>
              </a:rPr>
              <a:t/>
            </a:r>
            <a:br>
              <a:rPr lang="sk-SK" altLang="en-US" sz="4000" dirty="0" smtClean="0">
                <a:solidFill>
                  <a:schemeClr val="tx1"/>
                </a:solidFill>
              </a:rPr>
            </a:br>
            <a:r>
              <a:rPr lang="sk-SK" altLang="en-US" sz="4800" dirty="0" smtClean="0">
                <a:solidFill>
                  <a:schemeClr val="tx1"/>
                </a:solidFill>
              </a:rPr>
              <a:t/>
            </a:r>
            <a:br>
              <a:rPr lang="sk-SK" altLang="en-US" sz="4800" dirty="0" smtClean="0">
                <a:solidFill>
                  <a:schemeClr val="tx1"/>
                </a:solidFill>
              </a:rPr>
            </a:br>
            <a:r>
              <a:rPr lang="en-US" altLang="en-US" sz="7200" dirty="0" err="1" smtClean="0">
                <a:solidFill>
                  <a:schemeClr val="tx1"/>
                </a:solidFill>
              </a:rPr>
              <a:t>Spoluautori</a:t>
            </a:r>
            <a:r>
              <a:rPr lang="sk-SK" altLang="en-US" sz="4000" dirty="0" smtClean="0">
                <a:solidFill>
                  <a:schemeClr val="tx1"/>
                </a:solidFill>
              </a:rPr>
              <a:t>: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altLang="en-US" sz="6400" dirty="0" smtClean="0">
                <a:solidFill>
                  <a:srgbClr val="FF0000"/>
                </a:solidFill>
              </a:rPr>
              <a:t>Alexandra </a:t>
            </a:r>
            <a:r>
              <a:rPr lang="sk-SK" altLang="en-US" sz="6400" dirty="0" err="1" smtClean="0">
                <a:solidFill>
                  <a:srgbClr val="FF0000"/>
                </a:solidFill>
              </a:rPr>
              <a:t>Benová</a:t>
            </a:r>
            <a:r>
              <a:rPr lang="sk-SK" altLang="en-US" sz="6400" dirty="0" smtClean="0">
                <a:solidFill>
                  <a:srgbClr val="FF0000"/>
                </a:solidFill>
              </a:rPr>
              <a:t>, Radoslav Chudý, Richard </a:t>
            </a:r>
            <a:r>
              <a:rPr lang="sk-SK" altLang="en-US" sz="6400" dirty="0" err="1" smtClean="0">
                <a:solidFill>
                  <a:srgbClr val="FF0000"/>
                </a:solidFill>
              </a:rPr>
              <a:t>Feciskanin</a:t>
            </a:r>
            <a:r>
              <a:rPr lang="sk-SK" altLang="en-US" sz="6400" dirty="0" smtClean="0">
                <a:solidFill>
                  <a:srgbClr val="FF0000"/>
                </a:solidFill>
              </a:rPr>
              <a:t>,</a:t>
            </a:r>
            <a:r>
              <a:rPr lang="en-US" altLang="en-US" sz="6400" dirty="0" smtClean="0">
                <a:solidFill>
                  <a:srgbClr val="FF0000"/>
                </a:solidFill>
              </a:rPr>
              <a:t> </a:t>
            </a:r>
            <a:r>
              <a:rPr lang="sk-SK" altLang="en-US" sz="6400" dirty="0" smtClean="0">
                <a:solidFill>
                  <a:srgbClr val="FF0000"/>
                </a:solidFill>
              </a:rPr>
              <a:t>Tatiana </a:t>
            </a:r>
            <a:r>
              <a:rPr lang="sk-SK" altLang="en-US" sz="6400" dirty="0" err="1" smtClean="0">
                <a:solidFill>
                  <a:srgbClr val="FF0000"/>
                </a:solidFill>
              </a:rPr>
              <a:t>Harciníková</a:t>
            </a:r>
            <a:r>
              <a:rPr lang="sk-SK" altLang="en-US" sz="6400" dirty="0" smtClean="0">
                <a:solidFill>
                  <a:srgbClr val="FF0000"/>
                </a:solidFill>
              </a:rPr>
              <a:t>, Martin </a:t>
            </a:r>
            <a:r>
              <a:rPr lang="sk-SK" altLang="en-US" sz="6400" dirty="0" err="1" smtClean="0">
                <a:solidFill>
                  <a:srgbClr val="FF0000"/>
                </a:solidFill>
              </a:rPr>
              <a:t>Iring</a:t>
            </a:r>
            <a:r>
              <a:rPr lang="sk-SK" altLang="en-US" sz="6400" dirty="0" smtClean="0">
                <a:solidFill>
                  <a:srgbClr val="FF0000"/>
                </a:solidFill>
              </a:rPr>
              <a:t>, Miroslav Kožuch,</a:t>
            </a:r>
            <a:r>
              <a:rPr lang="en-US" altLang="en-US" sz="6400" dirty="0" smtClean="0">
                <a:solidFill>
                  <a:srgbClr val="FF0000"/>
                </a:solidFill>
              </a:rPr>
              <a:t> </a:t>
            </a:r>
            <a:r>
              <a:rPr lang="sk-SK" altLang="en-US" sz="6400" dirty="0" smtClean="0">
                <a:solidFill>
                  <a:srgbClr val="FF0000"/>
                </a:solidFill>
              </a:rPr>
              <a:t>Jerguš </a:t>
            </a:r>
            <a:r>
              <a:rPr lang="sk-SK" altLang="en-US" sz="6400" dirty="0" err="1" smtClean="0">
                <a:solidFill>
                  <a:srgbClr val="FF0000"/>
                </a:solidFill>
              </a:rPr>
              <a:t>Moravčik</a:t>
            </a:r>
            <a:r>
              <a:rPr lang="sk-SK" altLang="en-US" sz="6400" dirty="0" smtClean="0">
                <a:solidFill>
                  <a:srgbClr val="FF0000"/>
                </a:solidFill>
              </a:rPr>
              <a:t>, Vladimír Pelech,</a:t>
            </a:r>
            <a:r>
              <a:rPr lang="en-US" altLang="en-US" sz="6400" dirty="0" smtClean="0">
                <a:solidFill>
                  <a:srgbClr val="FF0000"/>
                </a:solidFill>
              </a:rPr>
              <a:t> </a:t>
            </a:r>
            <a:r>
              <a:rPr lang="sk-SK" altLang="en-US" sz="6400" dirty="0" smtClean="0">
                <a:solidFill>
                  <a:srgbClr val="FF0000"/>
                </a:solidFill>
              </a:rPr>
              <a:t>Tomáš Schmidt,</a:t>
            </a:r>
            <a:r>
              <a:rPr lang="en-US" altLang="en-US" sz="6400" dirty="0" smtClean="0">
                <a:solidFill>
                  <a:srgbClr val="FF0000"/>
                </a:solidFill>
              </a:rPr>
              <a:t> </a:t>
            </a:r>
            <a:r>
              <a:rPr lang="sk-SK" altLang="en-US" sz="6400" dirty="0" smtClean="0">
                <a:solidFill>
                  <a:srgbClr val="FF0000"/>
                </a:solidFill>
              </a:rPr>
              <a:t>Hana </a:t>
            </a:r>
            <a:r>
              <a:rPr lang="sk-SK" altLang="en-US" sz="6400" dirty="0" err="1" smtClean="0">
                <a:solidFill>
                  <a:srgbClr val="FF0000"/>
                </a:solidFill>
              </a:rPr>
              <a:t>Stanková</a:t>
            </a:r>
            <a:r>
              <a:rPr lang="sk-SK" altLang="en-US" sz="6400" dirty="0" smtClean="0">
                <a:solidFill>
                  <a:srgbClr val="FF0000"/>
                </a:solidFill>
              </a:rPr>
              <a:t>, Juraj </a:t>
            </a:r>
            <a:r>
              <a:rPr lang="sk-SK" altLang="en-US" sz="6400" dirty="0" err="1" smtClean="0">
                <a:solidFill>
                  <a:srgbClr val="FF0000"/>
                </a:solidFill>
              </a:rPr>
              <a:t>Vališ</a:t>
            </a:r>
            <a:endParaRPr lang="sk-SK" altLang="en-US" sz="6400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</p:txBody>
      </p:sp>
      <p:pic>
        <p:nvPicPr>
          <p:cNvPr id="13315" name="Picture 9" descr="opv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3048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1" descr="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3" descr="ms"/>
          <p:cNvPicPr>
            <a:picLocks noChangeAspect="1" noChangeArrowheads="1"/>
          </p:cNvPicPr>
          <p:nvPr/>
        </p:nvPicPr>
        <p:blipFill>
          <a:blip r:embed="rId4" cstate="print"/>
          <a:srcRect t="8696" b="17392"/>
          <a:stretch>
            <a:fillRect/>
          </a:stretch>
        </p:blipFill>
        <p:spPr bwMode="auto">
          <a:xfrm>
            <a:off x="2819400" y="304800"/>
            <a:ext cx="3505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mtClean="0">
                <a:solidFill>
                  <a:srgbClr val="FF0000"/>
                </a:solidFill>
              </a:rPr>
              <a:t>Mapový server</a:t>
            </a:r>
            <a:endParaRPr lang="sk-SK" smtClean="0">
              <a:solidFill>
                <a:srgbClr val="FF0000"/>
              </a:solidFill>
            </a:endParaRP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Publikuje mapové vrstvy z  integrovanej GBU EZ do prostredia GEOWEB</a:t>
            </a:r>
          </a:p>
          <a:p>
            <a:r>
              <a:rPr lang="sk-SK" dirty="0" err="1" smtClean="0"/>
              <a:t>Vypublikovaných</a:t>
            </a:r>
            <a:r>
              <a:rPr lang="sk-SK" dirty="0" smtClean="0"/>
              <a:t> </a:t>
            </a:r>
            <a:r>
              <a:rPr lang="sk-SK" b="1" dirty="0" smtClean="0">
                <a:solidFill>
                  <a:srgbClr val="FF0000"/>
                </a:solidFill>
              </a:rPr>
              <a:t>355 </a:t>
            </a:r>
            <a:r>
              <a:rPr lang="sk-SK" dirty="0" smtClean="0"/>
              <a:t>mapových vrstiev 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407568"/>
            <a:ext cx="6134100" cy="3450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mtClean="0">
                <a:solidFill>
                  <a:srgbClr val="FF0000"/>
                </a:solidFill>
              </a:rPr>
              <a:t>Mapový klient</a:t>
            </a:r>
            <a:endParaRPr lang="sk-SK" smtClean="0">
              <a:solidFill>
                <a:srgbClr val="FF0000"/>
              </a:solidFill>
            </a:endParaRPr>
          </a:p>
        </p:txBody>
      </p:sp>
      <p:sp>
        <p:nvSpPr>
          <p:cNvPr id="28676" name="Content Placeholder 2"/>
          <p:cNvSpPr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sk-SK" sz="3200" dirty="0">
                <a:solidFill>
                  <a:srgbClr val="0000FF"/>
                </a:solidFill>
                <a:latin typeface="Calibri" pitchFamily="34" charset="0"/>
              </a:rPr>
              <a:t>Zobrazuje</a:t>
            </a:r>
            <a:r>
              <a:rPr lang="sk-SK" sz="3200" dirty="0">
                <a:latin typeface="Calibri" pitchFamily="34" charset="0"/>
              </a:rPr>
              <a:t> </a:t>
            </a:r>
            <a:r>
              <a:rPr lang="sk-SK" sz="3200" dirty="0" smtClean="0">
                <a:latin typeface="Calibri" pitchFamily="34" charset="0"/>
              </a:rPr>
              <a:t>355 </a:t>
            </a:r>
            <a:r>
              <a:rPr lang="sk-SK" sz="3200" dirty="0">
                <a:latin typeface="Calibri" pitchFamily="34" charset="0"/>
              </a:rPr>
              <a:t>mapových vrstiev  ZI a EI publikovaných mapovým serverom </a:t>
            </a:r>
            <a:r>
              <a:rPr lang="sk-SK" sz="3200" dirty="0" smtClean="0">
                <a:latin typeface="Calibri" pitchFamily="34" charset="0"/>
              </a:rPr>
              <a:t>projektu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sk-SK" sz="3200" dirty="0" smtClean="0">
                <a:latin typeface="Calibri" pitchFamily="34" charset="0"/>
              </a:rPr>
              <a:t>Interaktívne </a:t>
            </a:r>
            <a:r>
              <a:rPr lang="sk-SK" sz="3200" dirty="0">
                <a:solidFill>
                  <a:srgbClr val="0000FF"/>
                </a:solidFill>
                <a:latin typeface="Calibri" pitchFamily="34" charset="0"/>
              </a:rPr>
              <a:t>dopytovanie</a:t>
            </a:r>
            <a:r>
              <a:rPr lang="sk-SK" sz="3200" dirty="0">
                <a:latin typeface="Calibri" pitchFamily="34" charset="0"/>
              </a:rPr>
              <a:t> na atribúty mapových vrstiev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sk-SK" sz="3200" dirty="0" smtClean="0">
                <a:solidFill>
                  <a:srgbClr val="0000FF"/>
                </a:solidFill>
                <a:latin typeface="Calibri" pitchFamily="34" charset="0"/>
              </a:rPr>
              <a:t>Priestorové </a:t>
            </a:r>
            <a:r>
              <a:rPr lang="sk-SK" sz="3200" dirty="0">
                <a:solidFill>
                  <a:srgbClr val="0000FF"/>
                </a:solidFill>
                <a:latin typeface="Calibri" pitchFamily="34" charset="0"/>
              </a:rPr>
              <a:t>modelovanie </a:t>
            </a:r>
            <a:r>
              <a:rPr lang="sk-SK" sz="3200" dirty="0">
                <a:latin typeface="Calibri" pitchFamily="34" charset="0"/>
              </a:rPr>
              <a:t>mapových vrstiev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sk-SK" sz="3200" dirty="0">
                <a:latin typeface="Calibri" pitchFamily="34" charset="0"/>
              </a:rPr>
              <a:t>Podporuje </a:t>
            </a:r>
            <a:r>
              <a:rPr lang="sk-SK" sz="3200" dirty="0">
                <a:solidFill>
                  <a:srgbClr val="0000FF"/>
                </a:solidFill>
                <a:latin typeface="Calibri" pitchFamily="34" charset="0"/>
              </a:rPr>
              <a:t>pripájanie</a:t>
            </a:r>
            <a:r>
              <a:rPr lang="sk-SK" sz="3200" dirty="0">
                <a:latin typeface="Calibri" pitchFamily="34" charset="0"/>
              </a:rPr>
              <a:t> externých mapových služieb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sk-SK" sz="3200" dirty="0" smtClean="0">
                <a:latin typeface="Calibri" pitchFamily="34" charset="0"/>
              </a:rPr>
              <a:t>Lokalizácia aplikácie  							</a:t>
            </a:r>
            <a:r>
              <a:rPr lang="sk-SK" sz="3200" dirty="0" smtClean="0">
                <a:latin typeface="Calibri" pitchFamily="34" charset="0"/>
                <a:hlinkClick r:id="rId2"/>
              </a:rPr>
              <a:t>https</a:t>
            </a:r>
            <a:r>
              <a:rPr lang="sk-SK" sz="3200" dirty="0">
                <a:latin typeface="Calibri" pitchFamily="34" charset="0"/>
                <a:hlinkClick r:id="rId2"/>
              </a:rPr>
              <a:t>://uvp.geonika.sk/map/</a:t>
            </a:r>
            <a:endParaRPr lang="sk-SK" sz="32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sk-SK" sz="32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sk-SK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u="sng" dirty="0" smtClean="0">
                <a:solidFill>
                  <a:srgbClr val="0000FF"/>
                </a:solidFill>
              </a:rPr>
              <a:t>Informácie a nástroje k mapám  GIS EZ</a:t>
            </a:r>
            <a:endParaRPr lang="sk-SK" b="1" u="sng" dirty="0">
              <a:solidFill>
                <a:srgbClr val="0000FF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8320"/>
          <a:stretch/>
        </p:blipFill>
        <p:spPr>
          <a:xfrm>
            <a:off x="334657" y="1417638"/>
            <a:ext cx="2789544" cy="4953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/>
          <a:srcRect l="-76468" t="-44385" r="119852" b="-1"/>
          <a:stretch/>
        </p:blipFill>
        <p:spPr>
          <a:xfrm>
            <a:off x="-4572000" y="-1714500"/>
            <a:ext cx="5867400" cy="10287000"/>
          </a:xfrm>
          <a:prstGeom prst="rect">
            <a:avLst/>
          </a:prstGeom>
        </p:spPr>
      </p:pic>
      <p:pic>
        <p:nvPicPr>
          <p:cNvPr id="6" name="Zástupný symbol obsahu 3"/>
          <p:cNvPicPr>
            <a:picLocks noChangeAspect="1"/>
          </p:cNvPicPr>
          <p:nvPr/>
        </p:nvPicPr>
        <p:blipFill rotWithShape="1">
          <a:blip r:embed="rId3"/>
          <a:srcRect r="71782"/>
          <a:stretch/>
        </p:blipFill>
        <p:spPr bwMode="auto">
          <a:xfrm>
            <a:off x="3246744" y="1417638"/>
            <a:ext cx="2468256" cy="49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Zástupný symbol obsahu 5"/>
          <p:cNvPicPr>
            <a:picLocks noChangeAspect="1"/>
          </p:cNvPicPr>
          <p:nvPr/>
        </p:nvPicPr>
        <p:blipFill rotWithShape="1">
          <a:blip r:embed="rId4"/>
          <a:srcRect r="70835"/>
          <a:stretch/>
        </p:blipFill>
        <p:spPr bwMode="auto">
          <a:xfrm>
            <a:off x="5743074" y="1397585"/>
            <a:ext cx="2562726" cy="494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361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5695950"/>
            <a:ext cx="1524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mtClean="0">
                <a:solidFill>
                  <a:srgbClr val="FF0000"/>
                </a:solidFill>
              </a:rPr>
              <a:t>Terminologický slovník EZ</a:t>
            </a:r>
            <a:endParaRPr lang="sk-SK" smtClean="0">
              <a:solidFill>
                <a:srgbClr val="FF0000"/>
              </a:solidFill>
            </a:endParaRPr>
          </a:p>
        </p:txBody>
      </p:sp>
      <p:sp>
        <p:nvSpPr>
          <p:cNvPr id="29700" name="Content Placeholder 2"/>
          <p:cNvSpPr>
            <a:spLocks noGrp="1"/>
          </p:cNvSpPr>
          <p:nvPr>
            <p:ph idx="4294967295"/>
          </p:nvPr>
        </p:nvSpPr>
        <p:spPr>
          <a:noFill/>
        </p:spPr>
        <p:txBody>
          <a:bodyPr/>
          <a:lstStyle/>
          <a:p>
            <a:r>
              <a:rPr lang="sk-SK" dirty="0" smtClean="0"/>
              <a:t>Popisuje kľúčové slová k  publikovaným mapovým vrstvám</a:t>
            </a:r>
          </a:p>
          <a:p>
            <a:r>
              <a:rPr lang="sk-SK" dirty="0" smtClean="0"/>
              <a:t>Umožňuje interaktívne pridávanie termínov</a:t>
            </a:r>
          </a:p>
          <a:p>
            <a:r>
              <a:rPr lang="sk-SK" dirty="0" smtClean="0"/>
              <a:t>Aj s ukážkami kartografickej interpretácie ZI a EI</a:t>
            </a:r>
          </a:p>
          <a:p>
            <a:r>
              <a:rPr lang="sk-SK" dirty="0" err="1" smtClean="0"/>
              <a:t>Interoperabilita</a:t>
            </a:r>
            <a:r>
              <a:rPr lang="sk-SK" dirty="0" smtClean="0"/>
              <a:t>: </a:t>
            </a:r>
            <a:r>
              <a:rPr lang="sk-SK" dirty="0">
                <a:hlinkClick r:id="rId4"/>
              </a:rPr>
              <a:t>http://uvp.geonika.sk/?</a:t>
            </a:r>
            <a:r>
              <a:rPr lang="sk-SK" dirty="0" smtClean="0">
                <a:hlinkClick r:id="rId4"/>
              </a:rPr>
              <a:t>menu=produkty#teslo</a:t>
            </a:r>
            <a:endParaRPr lang="sk-SK" dirty="0" smtClean="0"/>
          </a:p>
          <a:p>
            <a:r>
              <a:rPr lang="sk-SK" dirty="0" smtClean="0"/>
              <a:t>Cez kľúčové slová v mapovom klientovi </a:t>
            </a:r>
          </a:p>
          <a:p>
            <a:endParaRPr 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Termín v terminologickom slovníku </a:t>
            </a:r>
            <a:endParaRPr lang="sk-SK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6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4000" b="1" smtClean="0">
                <a:solidFill>
                  <a:srgbClr val="FF0000"/>
                </a:solidFill>
              </a:rPr>
              <a:t>Priestorové modelovanie ZI a EI pomocou mapového klienta</a:t>
            </a:r>
            <a:r>
              <a:rPr lang="sk-SK" sz="4000" b="1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0724" name="Content Placeholder 2"/>
          <p:cNvSpPr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sk-SK" sz="3200">
                <a:latin typeface="Calibri" pitchFamily="34" charset="0"/>
              </a:rPr>
              <a:t>Umožňuje modelovanie priestorových štruktúr pomocou dvojice mapových vrstiev a 9 priestorových operátorov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sk-SK" sz="3200">
                <a:latin typeface="Calibri" pitchFamily="34" charset="0"/>
              </a:rPr>
              <a:t>Získanie pridanej hodnoty, ktorá nebola v GBU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sk-SK" sz="3200">
                <a:latin typeface="Calibri" pitchFamily="34" charset="0"/>
              </a:rPr>
              <a:t>Vhodné na identifikáciu výskumných zámerov a modelovanie priestorových paternov, priestorovej autokorelácie a priestorových vzťahov ZI a EI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sk-SK" sz="32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sk-SK" sz="3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Content Placeholder 7"/>
          <p:cNvPicPr>
            <a:picLocks noChangeAspect="1" noChangeArrowheads="1"/>
          </p:cNvPicPr>
          <p:nvPr/>
        </p:nvPicPr>
        <p:blipFill>
          <a:blip r:embed="rId2" cstate="print"/>
          <a:srcRect l="65785" t="60355" r="6250" b="14583"/>
          <a:stretch>
            <a:fillRect/>
          </a:stretch>
        </p:blipFill>
        <p:spPr bwMode="auto">
          <a:xfrm>
            <a:off x="4419600" y="4400550"/>
            <a:ext cx="3200400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k-SK" b="1" smtClean="0">
                <a:solidFill>
                  <a:srgbClr val="FF0000"/>
                </a:solidFill>
              </a:rPr>
              <a:t>Úkážky databázového modelovania GIS EZ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sk-SK" sz="2800" dirty="0" smtClean="0"/>
              <a:t>Vždy potrebujeme 2 priestorové indikátory</a:t>
            </a:r>
            <a:r>
              <a:rPr lang="en-US" sz="2800" dirty="0" smtClean="0"/>
              <a:t> (EI, ZI)</a:t>
            </a:r>
            <a:endParaRPr lang="sk-SK" sz="2800" dirty="0" smtClean="0"/>
          </a:p>
          <a:p>
            <a:r>
              <a:rPr lang="sk-SK" sz="2800" dirty="0" smtClean="0"/>
              <a:t>Prvý PI  označujeme </a:t>
            </a:r>
            <a:r>
              <a:rPr lang="sk-SK" sz="2800" dirty="0" smtClean="0">
                <a:solidFill>
                  <a:srgbClr val="0070C0"/>
                </a:solidFill>
              </a:rPr>
              <a:t>predmet</a:t>
            </a:r>
            <a:r>
              <a:rPr lang="sk-SK" sz="2800" dirty="0" smtClean="0"/>
              <a:t> – </a:t>
            </a:r>
            <a:r>
              <a:rPr lang="sk-SK" sz="2800" dirty="0" smtClean="0">
                <a:solidFill>
                  <a:srgbClr val="0070C0"/>
                </a:solidFill>
              </a:rPr>
              <a:t>je očakávaným výsledkom modelovania </a:t>
            </a:r>
            <a:r>
              <a:rPr lang="en-US" sz="2800" dirty="0" smtClean="0"/>
              <a:t>a </a:t>
            </a:r>
            <a:r>
              <a:rPr lang="sk-SK" sz="2800" dirty="0" smtClean="0"/>
              <a:t>má geometriu G1</a:t>
            </a:r>
          </a:p>
          <a:p>
            <a:r>
              <a:rPr lang="sk-SK" sz="2800" dirty="0" smtClean="0"/>
              <a:t>Druhý PI  označujeme </a:t>
            </a:r>
            <a:r>
              <a:rPr lang="sk-SK" sz="2800" dirty="0" smtClean="0">
                <a:solidFill>
                  <a:srgbClr val="FF0000"/>
                </a:solidFill>
              </a:rPr>
              <a:t>kritérium</a:t>
            </a:r>
            <a:r>
              <a:rPr lang="sk-SK" sz="2800" dirty="0" smtClean="0">
                <a:solidFill>
                  <a:srgbClr val="0070C0"/>
                </a:solidFill>
              </a:rPr>
              <a:t> </a:t>
            </a:r>
            <a:r>
              <a:rPr lang="sk-SK" sz="2800" dirty="0" smtClean="0"/>
              <a:t> – </a:t>
            </a:r>
            <a:r>
              <a:rPr lang="sk-SK" sz="2800" dirty="0" smtClean="0">
                <a:solidFill>
                  <a:srgbClr val="FF0000"/>
                </a:solidFill>
              </a:rPr>
              <a:t>podľa ktorého sa vyberá predmet</a:t>
            </a:r>
            <a:r>
              <a:rPr lang="sk-SK" sz="2800" dirty="0" smtClean="0"/>
              <a:t> </a:t>
            </a:r>
            <a:r>
              <a:rPr lang="en-US" sz="2800" dirty="0" smtClean="0"/>
              <a:t>a m</a:t>
            </a:r>
            <a:r>
              <a:rPr lang="sk-SK" sz="2800" dirty="0" smtClean="0"/>
              <a:t>á geometriu G2 </a:t>
            </a:r>
          </a:p>
          <a:p>
            <a:r>
              <a:rPr lang="sk-SK" sz="2800" dirty="0" smtClean="0"/>
              <a:t>V ďalších príkladoch používame G1 a G2 typu polygón. </a:t>
            </a:r>
            <a:endParaRPr lang="en-US" sz="2800" dirty="0" smtClean="0"/>
          </a:p>
          <a:p>
            <a:r>
              <a:rPr lang="sk-SK" sz="2800" dirty="0" smtClean="0"/>
              <a:t>Prečo</a:t>
            </a:r>
            <a:r>
              <a:rPr lang="en-US" sz="2800" dirty="0" smtClean="0"/>
              <a:t>?</a:t>
            </a:r>
            <a:r>
              <a:rPr lang="sk-SK" sz="2800" dirty="0" smtClean="0"/>
              <a:t> </a:t>
            </a:r>
          </a:p>
          <a:p>
            <a:endParaRPr lang="sk-SK" dirty="0" smtClean="0"/>
          </a:p>
          <a:p>
            <a:endParaRPr 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0070C0"/>
                </a:solidFill>
              </a:rPr>
              <a:t>M1: Železo v podzemnej vode podľa geomorfologického členenia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sk-SK" smtClean="0"/>
              <a:t>Výsledok dopytu na objekty vo vrstve 'Distribúcia železa v podzemnej vode SR' (s použitím atribútového filtra pv_fe_low &gt; '0.1‚)v priestorovom vzťahu </a:t>
            </a:r>
            <a:r>
              <a:rPr lang="sk-SK" smtClean="0">
                <a:solidFill>
                  <a:srgbClr val="FF0000"/>
                </a:solidFill>
              </a:rPr>
              <a:t>INTERSECTS</a:t>
            </a:r>
            <a:r>
              <a:rPr lang="en-US" smtClean="0">
                <a:solidFill>
                  <a:srgbClr val="FF0000"/>
                </a:solidFill>
              </a:rPr>
              <a:t> </a:t>
            </a:r>
            <a:r>
              <a:rPr lang="sk-SK" smtClean="0"/>
              <a:t>s objektami vo vrstve 'Geomorfologické členenie SR' (s použitím atribútového filtra gid = '18‘</a:t>
            </a:r>
            <a:r>
              <a:rPr lang="en-US" smtClean="0"/>
              <a:t> / podunajsk</a:t>
            </a:r>
            <a:r>
              <a:rPr lang="sk-SK" smtClean="0"/>
              <a:t>á</a:t>
            </a:r>
            <a:r>
              <a:rPr lang="en-US" smtClean="0"/>
              <a:t> rovina</a:t>
            </a:r>
            <a:r>
              <a:rPr lang="sk-SK" smtClean="0"/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8001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89916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Obsah prezentácie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b="1" u="sng" dirty="0" smtClean="0">
                <a:solidFill>
                  <a:srgbClr val="0000FF"/>
                </a:solidFill>
                <a:hlinkClick r:id="rId2" action="ppaction://hlinkfile"/>
              </a:rPr>
              <a:t>Afiliácia</a:t>
            </a:r>
            <a:r>
              <a:rPr lang="sk-SK" b="1" u="sng" dirty="0" smtClean="0">
                <a:solidFill>
                  <a:srgbClr val="0000FF"/>
                </a:solidFill>
              </a:rPr>
              <a:t> a kontext </a:t>
            </a:r>
            <a:endParaRPr lang="sk-SK" b="1" dirty="0">
              <a:solidFill>
                <a:srgbClr val="0000FF"/>
              </a:solidFill>
            </a:endParaRPr>
          </a:p>
          <a:p>
            <a:pPr lvl="0"/>
            <a:r>
              <a:rPr lang="sk-SK" b="1" u="sng" dirty="0">
                <a:hlinkClick r:id="rId3" action="ppaction://hlinkfile"/>
              </a:rPr>
              <a:t>Aký je význam riešenia</a:t>
            </a:r>
            <a:r>
              <a:rPr lang="en-US" b="1" u="sng" dirty="0">
                <a:hlinkClick r:id="rId3" action="ppaction://hlinkfile"/>
              </a:rPr>
              <a:t>?</a:t>
            </a:r>
            <a:endParaRPr lang="sk-SK" b="1" dirty="0"/>
          </a:p>
          <a:p>
            <a:pPr lvl="0"/>
            <a:r>
              <a:rPr lang="sk-SK" b="1" u="sng" dirty="0">
                <a:hlinkClick r:id="rId4" action="ppaction://hlinkfile"/>
              </a:rPr>
              <a:t>Vyvinuté produkty</a:t>
            </a:r>
            <a:r>
              <a:rPr lang="sk-SK" b="1" dirty="0"/>
              <a:t>.</a:t>
            </a:r>
          </a:p>
          <a:p>
            <a:pPr lvl="0"/>
            <a:r>
              <a:rPr lang="sk-SK" b="1" u="sng" dirty="0" smtClean="0">
                <a:solidFill>
                  <a:srgbClr val="0000FF"/>
                </a:solidFill>
              </a:rPr>
              <a:t>Ukážka výstupov portálu.  </a:t>
            </a:r>
            <a:endParaRPr lang="sk-SK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578850" cy="1143000"/>
          </a:xfrm>
        </p:spPr>
        <p:txBody>
          <a:bodyPr/>
          <a:lstStyle/>
          <a:p>
            <a:r>
              <a:rPr lang="sk-SK" sz="4000" b="1" smtClean="0">
                <a:solidFill>
                  <a:srgbClr val="0070C0"/>
                </a:solidFill>
              </a:rPr>
              <a:t>M2: Železo v podzemnej vode  a AKS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sk-SK" dirty="0" smtClean="0"/>
              <a:t>Výsledok dopytu na objekty vo vrstve 'Distribúcia železa v podzemnej vode SR' (s použitím atribútového filtra </a:t>
            </a:r>
            <a:r>
              <a:rPr lang="sk-SK" dirty="0" err="1" smtClean="0"/>
              <a:t>pv_fe_low</a:t>
            </a:r>
            <a:r>
              <a:rPr lang="sk-SK" dirty="0" smtClean="0"/>
              <a:t> &gt; '0.1') v priestorovom vzťahu </a:t>
            </a:r>
            <a:r>
              <a:rPr lang="sk-SK" dirty="0" smtClean="0">
                <a:solidFill>
                  <a:srgbClr val="FF0000"/>
                </a:solidFill>
              </a:rPr>
              <a:t>INTERSECTS</a:t>
            </a:r>
            <a:r>
              <a:rPr lang="sk-SK" dirty="0" smtClean="0"/>
              <a:t> s objektami vo vrstve 'Výskyt pacientov s akútnym koronárnym syndrómom v roku 2011 za obce' (s použitím atribútového filtra </a:t>
            </a:r>
            <a:r>
              <a:rPr lang="sk-SK" dirty="0" err="1" smtClean="0"/>
              <a:t>pocet_spolu_abs</a:t>
            </a:r>
            <a:r>
              <a:rPr lang="sk-SK" dirty="0" smtClean="0"/>
              <a:t> &gt; '2')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k-SK" smtClean="0"/>
              <a:t>Železo v podzemnej vode  a AKS – výstup </a:t>
            </a:r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8750" y="1773238"/>
            <a:ext cx="8985250" cy="4940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k-SK" b="1" smtClean="0">
                <a:solidFill>
                  <a:srgbClr val="0070C0"/>
                </a:solidFill>
              </a:rPr>
              <a:t>M3: Obce s výskytom AKS podľa Fe v PV 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sk-SK" smtClean="0"/>
              <a:t>Výsledok dopytu na objekty vo vrstve 'Výskyt pacientov s akútnym koronárnym syndrómom v roku 2011 za obce' (s použitím atribútového filtra pocet_spolu_abs &gt; '2') v priestorovom vzťahu </a:t>
            </a:r>
            <a:r>
              <a:rPr lang="sk-SK" smtClean="0">
                <a:solidFill>
                  <a:srgbClr val="FF0000"/>
                </a:solidFill>
              </a:rPr>
              <a:t>INTERSECTS</a:t>
            </a:r>
            <a:r>
              <a:rPr lang="sk-SK" smtClean="0"/>
              <a:t> s objektami vo vrstve 'Distribúcia železa v podzemnej vode SR' (s použitím atribútového filtra pv_fe_low &gt; '0.1')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k-SK" b="1" smtClean="0">
                <a:solidFill>
                  <a:srgbClr val="0070C0"/>
                </a:solidFill>
              </a:rPr>
              <a:t>Obce s výskytom AKS podľa Fe v PV  - výstup</a:t>
            </a:r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881188"/>
            <a:ext cx="9050338" cy="49768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k-SK" b="1" smtClean="0">
                <a:solidFill>
                  <a:srgbClr val="0070C0"/>
                </a:solidFill>
              </a:rPr>
              <a:t>M4 : Obce s nadlimitnou hodnotou AS v PV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sk-SK" dirty="0" smtClean="0"/>
              <a:t>Výsledok dopytu na objekty vo vrstve 'Hranica obcí SR' v priestorovom vzťahu </a:t>
            </a:r>
            <a:r>
              <a:rPr lang="sk-SK" b="1" dirty="0" smtClean="0">
                <a:solidFill>
                  <a:srgbClr val="FF0000"/>
                </a:solidFill>
              </a:rPr>
              <a:t>INTERSECTS</a:t>
            </a:r>
            <a:r>
              <a:rPr lang="sk-SK" dirty="0" smtClean="0"/>
              <a:t> s objektami vo vrstve 'Distribúcia arzénu v podzemnej vode SR' (s použitím atribútového filtra </a:t>
            </a:r>
            <a:r>
              <a:rPr lang="sk-SK" dirty="0" err="1" smtClean="0"/>
              <a:t>value_limit</a:t>
            </a:r>
            <a:r>
              <a:rPr lang="sk-SK" dirty="0" smtClean="0"/>
              <a:t> = '1')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k-SK" b="1" smtClean="0">
                <a:solidFill>
                  <a:srgbClr val="0070C0"/>
                </a:solidFill>
              </a:rPr>
              <a:t>Obce s nadlimitnou hodnotou AS v PV – výstup </a:t>
            </a:r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9144000" cy="51435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k-SK" b="1" smtClean="0">
                <a:solidFill>
                  <a:srgbClr val="0070C0"/>
                </a:solidFill>
              </a:rPr>
              <a:t>M5: As </a:t>
            </a:r>
            <a:r>
              <a:rPr lang="en-US" b="1" smtClean="0">
                <a:solidFill>
                  <a:srgbClr val="0070C0"/>
                </a:solidFill>
              </a:rPr>
              <a:t>&gt;</a:t>
            </a:r>
            <a:r>
              <a:rPr lang="sk-SK" b="1" smtClean="0">
                <a:solidFill>
                  <a:srgbClr val="0070C0"/>
                </a:solidFill>
              </a:rPr>
              <a:t> limit  v PV  kde Cd </a:t>
            </a:r>
            <a:r>
              <a:rPr lang="en-US" b="1" smtClean="0">
                <a:solidFill>
                  <a:srgbClr val="0070C0"/>
                </a:solidFill>
              </a:rPr>
              <a:t>&gt; limit </a:t>
            </a:r>
            <a:endParaRPr lang="sk-SK" b="1" smtClean="0">
              <a:solidFill>
                <a:srgbClr val="0070C0"/>
              </a:solidFill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sk-SK" dirty="0" smtClean="0"/>
              <a:t>Výsledok dopytu na objekty vo vrstve 'Distribúcia arzénu v podzemnej vode SR' (s použitím atribútového filtra </a:t>
            </a:r>
            <a:r>
              <a:rPr lang="sk-SK" dirty="0" err="1" smtClean="0"/>
              <a:t>value_limit</a:t>
            </a:r>
            <a:r>
              <a:rPr lang="sk-SK" dirty="0" smtClean="0"/>
              <a:t> = '1') v priestorovom vzťahu </a:t>
            </a:r>
            <a:r>
              <a:rPr lang="sk-SK" dirty="0" smtClean="0">
                <a:solidFill>
                  <a:srgbClr val="FF0000"/>
                </a:solidFill>
              </a:rPr>
              <a:t>INTERSECTS </a:t>
            </a:r>
            <a:r>
              <a:rPr lang="sk-SK" dirty="0" smtClean="0"/>
              <a:t>s objektami vo vrstve 'Distribúcia kadmia v podzemnej vode SR' (s použitím atribútového filtra </a:t>
            </a:r>
            <a:r>
              <a:rPr lang="sk-SK" dirty="0" err="1" smtClean="0"/>
              <a:t>value_limit</a:t>
            </a:r>
            <a:r>
              <a:rPr lang="sk-SK" dirty="0" smtClean="0"/>
              <a:t> = '1')</a:t>
            </a:r>
            <a:endParaRPr lang="en-US" dirty="0" smtClean="0"/>
          </a:p>
          <a:p>
            <a:r>
              <a:rPr lang="en-US" dirty="0" err="1" smtClean="0"/>
              <a:t>Kompoz</a:t>
            </a:r>
            <a:r>
              <a:rPr lang="sk-SK" dirty="0" smtClean="0"/>
              <a:t>í</a:t>
            </a:r>
            <a:r>
              <a:rPr lang="en-US" dirty="0" err="1" smtClean="0"/>
              <a:t>cia</a:t>
            </a:r>
            <a:r>
              <a:rPr lang="en-US" dirty="0" smtClean="0"/>
              <a:t> </a:t>
            </a:r>
            <a:r>
              <a:rPr lang="sk-SK" dirty="0" smtClean="0"/>
              <a:t>s mapovými vrstvami DTM a </a:t>
            </a:r>
            <a:r>
              <a:rPr lang="sk-SK" dirty="0" err="1" smtClean="0"/>
              <a:t>Geomorf</a:t>
            </a:r>
            <a:r>
              <a:rPr lang="sk-SK" dirty="0" smtClean="0"/>
              <a:t>. </a:t>
            </a:r>
            <a:endParaRPr lang="en-US" dirty="0" smtClean="0"/>
          </a:p>
          <a:p>
            <a:endParaRPr 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" y="1736725"/>
            <a:ext cx="8896350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52400"/>
            <a:ext cx="4979988" cy="2801938"/>
          </a:xfr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1908175" y="1808163"/>
            <a:ext cx="1908175" cy="1836737"/>
          </a:xfrm>
          <a:prstGeom prst="straightConnector1">
            <a:avLst/>
          </a:prstGeom>
          <a:ln w="635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 idx="4294967295"/>
          </p:nvPr>
        </p:nvSpPr>
        <p:spPr>
          <a:xfrm>
            <a:off x="142875" y="274638"/>
            <a:ext cx="8821738" cy="1143000"/>
          </a:xfrm>
        </p:spPr>
        <p:txBody>
          <a:bodyPr/>
          <a:lstStyle/>
          <a:p>
            <a:r>
              <a:rPr lang="sk-SK" b="1" smtClean="0">
                <a:solidFill>
                  <a:srgbClr val="0070C0"/>
                </a:solidFill>
              </a:rPr>
              <a:t>M6: Domy bez vodovodnej prípojky, kde je As v PV </a:t>
            </a:r>
            <a:r>
              <a:rPr lang="en-US" b="1" smtClean="0">
                <a:solidFill>
                  <a:srgbClr val="0070C0"/>
                </a:solidFill>
              </a:rPr>
              <a:t>&gt; limit</a:t>
            </a:r>
            <a:endParaRPr lang="sk-SK" b="1" smtClean="0">
              <a:solidFill>
                <a:srgbClr val="0070C0"/>
              </a:solidFill>
            </a:endParaRPr>
          </a:p>
        </p:txBody>
      </p:sp>
      <p:sp>
        <p:nvSpPr>
          <p:cNvPr id="4813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sk-SK" smtClean="0"/>
              <a:t>Výsledok dopytu na objekty vo vrstve 'Podiel domov bez vodovodnej prípojky za základné sídelné jednotky v roku 2011' (s použitím atribútového filtra bez_pripojky &gt; '5') v priestorovom vzťahu </a:t>
            </a:r>
            <a:r>
              <a:rPr lang="sk-SK" smtClean="0">
                <a:solidFill>
                  <a:srgbClr val="FF0000"/>
                </a:solidFill>
              </a:rPr>
              <a:t>INTERSECTS</a:t>
            </a:r>
            <a:r>
              <a:rPr lang="sk-SK" smtClean="0"/>
              <a:t> s objektami vo vrstve 'Distribúcia arzénu v podzemnej vode SR' (s použitím atribútového filtra value_limit = '1')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850" y="1700213"/>
            <a:ext cx="8947150" cy="50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950" y="115888"/>
            <a:ext cx="4716463" cy="2654300"/>
          </a:xfr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3276600" y="1592263"/>
            <a:ext cx="1331913" cy="172878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k-SK" b="1" u="sng" dirty="0">
                <a:solidFill>
                  <a:srgbClr val="0000FF"/>
                </a:solidFill>
                <a:hlinkClick r:id="rId2" action="ppaction://hlinkfile"/>
              </a:rPr>
              <a:t>Afiliácia</a:t>
            </a:r>
            <a:r>
              <a:rPr lang="sk-SK" b="1" u="sng" dirty="0">
                <a:solidFill>
                  <a:srgbClr val="0000FF"/>
                </a:solidFill>
              </a:rPr>
              <a:t> a kontext </a:t>
            </a:r>
            <a:endParaRPr lang="sk-SK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altLang="en-US" sz="2400" dirty="0" smtClean="0"/>
              <a:t>	Realizované </a:t>
            </a:r>
            <a:r>
              <a:rPr lang="sk-SK" altLang="en-US" sz="2400" dirty="0"/>
              <a:t>s podporou </a:t>
            </a:r>
            <a:r>
              <a:rPr lang="sk-SK" altLang="en-US" sz="2400" dirty="0" smtClean="0"/>
              <a:t>projektu: Univerzitný </a:t>
            </a:r>
            <a:r>
              <a:rPr lang="sk-SK" altLang="en-US" sz="2400" dirty="0"/>
              <a:t>vedecký park UK v </a:t>
            </a:r>
            <a:r>
              <a:rPr lang="sk-SK" altLang="en-US" sz="2400" dirty="0" smtClean="0"/>
              <a:t>Bratislave, ITMS</a:t>
            </a:r>
            <a:r>
              <a:rPr lang="sk-SK" altLang="en-US" sz="2400" dirty="0"/>
              <a:t>: 26240220086, </a:t>
            </a:r>
            <a:endParaRPr lang="sk-SK" altLang="en-US" sz="24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altLang="en-US" sz="2400" dirty="0" smtClean="0"/>
              <a:t>	</a:t>
            </a:r>
            <a:r>
              <a:rPr lang="sk-SK" altLang="en-US" sz="2400" dirty="0" smtClean="0">
                <a:solidFill>
                  <a:srgbClr val="FF0000"/>
                </a:solidFill>
              </a:rPr>
              <a:t>Aktivita  </a:t>
            </a:r>
            <a:r>
              <a:rPr lang="en-US" sz="2200" b="1" dirty="0" smtClean="0">
                <a:solidFill>
                  <a:srgbClr val="FF0000"/>
                </a:solidFill>
              </a:rPr>
              <a:t>Enviro-</a:t>
            </a:r>
            <a:r>
              <a:rPr lang="en-US" sz="2200" b="1" dirty="0" err="1" smtClean="0">
                <a:solidFill>
                  <a:srgbClr val="FF0000"/>
                </a:solidFill>
              </a:rPr>
              <a:t>medicína</a:t>
            </a:r>
            <a:r>
              <a:rPr lang="en-US" sz="2200" b="1" dirty="0" smtClean="0">
                <a:solidFill>
                  <a:srgbClr val="FF0000"/>
                </a:solidFill>
              </a:rPr>
              <a:t> pre 21. </a:t>
            </a:r>
            <a:r>
              <a:rPr lang="en-US" sz="2200" b="1" dirty="0" err="1" smtClean="0">
                <a:solidFill>
                  <a:srgbClr val="FF0000"/>
                </a:solidFill>
              </a:rPr>
              <a:t>storočie</a:t>
            </a:r>
            <a:r>
              <a:rPr lang="en-US" sz="2200" b="1" dirty="0" smtClean="0">
                <a:solidFill>
                  <a:srgbClr val="FF0000"/>
                </a:solidFill>
              </a:rPr>
              <a:t> – </a:t>
            </a:r>
            <a:r>
              <a:rPr lang="en-US" sz="2200" b="1" dirty="0" err="1" smtClean="0">
                <a:solidFill>
                  <a:srgbClr val="FF0000"/>
                </a:solidFill>
              </a:rPr>
              <a:t>geografický</a:t>
            </a:r>
            <a:r>
              <a:rPr lang="en-US" sz="2200" b="1" dirty="0" smtClean="0">
                <a:solidFill>
                  <a:srgbClr val="FF0000"/>
                </a:solidFill>
              </a:rPr>
              <a:t> info-</a:t>
            </a:r>
            <a:r>
              <a:rPr lang="en-US" sz="2200" b="1" dirty="0" err="1" smtClean="0">
                <a:solidFill>
                  <a:srgbClr val="FF0000"/>
                </a:solidFill>
              </a:rPr>
              <a:t>systém</a:t>
            </a:r>
            <a:r>
              <a:rPr lang="en-US" sz="2200" b="1" dirty="0" smtClean="0">
                <a:solidFill>
                  <a:srgbClr val="FF0000"/>
                </a:solidFill>
              </a:rPr>
              <a:t> a </a:t>
            </a:r>
            <a:r>
              <a:rPr lang="en-US" sz="2200" b="1" dirty="0" err="1" smtClean="0">
                <a:solidFill>
                  <a:srgbClr val="FF0000"/>
                </a:solidFill>
              </a:rPr>
              <a:t>environmentálne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zdravie</a:t>
            </a:r>
            <a:r>
              <a:rPr lang="sk-SK" sz="2200" b="1" dirty="0" smtClean="0">
                <a:solidFill>
                  <a:srgbClr val="FF0000"/>
                </a:solidFill>
              </a:rPr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200" b="1" dirty="0">
                <a:solidFill>
                  <a:srgbClr val="0070C0"/>
                </a:solidFill>
              </a:rPr>
              <a:t>	</a:t>
            </a:r>
            <a:r>
              <a:rPr lang="sk-SK" sz="2000" dirty="0" smtClean="0"/>
              <a:t>a </a:t>
            </a:r>
            <a:r>
              <a:rPr lang="sk-SK" sz="2000" dirty="0"/>
              <a:t>projektu </a:t>
            </a:r>
            <a:r>
              <a:rPr lang="sk-SK" sz="2000" b="1" dirty="0">
                <a:solidFill>
                  <a:srgbClr val="FF0000"/>
                </a:solidFill>
              </a:rPr>
              <a:t>APVV 0326-11 „Hodnotenie kvality geografických informácií pre tvorbu environmentálnych rozhodnutí</a:t>
            </a:r>
            <a:r>
              <a:rPr lang="sk-SK" sz="2000" dirty="0">
                <a:solidFill>
                  <a:srgbClr val="FF0000"/>
                </a:solidFill>
              </a:rPr>
              <a:t>“</a:t>
            </a:r>
            <a:endParaRPr lang="sk-SK" sz="2200" b="1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k-SK" sz="2200" b="1" dirty="0">
              <a:solidFill>
                <a:srgbClr val="FF0000"/>
              </a:solidFill>
              <a:latin typeface="Arial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200" b="1" dirty="0" smtClean="0">
                <a:solidFill>
                  <a:srgbClr val="0070C0"/>
                </a:solidFill>
                <a:latin typeface="Arial" charset="0"/>
              </a:rPr>
              <a:t>	</a:t>
            </a:r>
            <a:r>
              <a:rPr lang="en-US" sz="2000" dirty="0" err="1" smtClean="0">
                <a:latin typeface="Arial" charset="0"/>
              </a:rPr>
              <a:t>Vybudovanie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priestorovej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informačnej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infraštruktúry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sk-SK" sz="2000" dirty="0" smtClean="0">
                <a:latin typeface="Arial" charset="0"/>
              </a:rPr>
              <a:t>e</a:t>
            </a:r>
            <a:r>
              <a:rPr lang="en-US" sz="2000" dirty="0" err="1" smtClean="0">
                <a:latin typeface="Arial" charset="0"/>
              </a:rPr>
              <a:t>nvironmentálneho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zdravia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ako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distribuovanej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platformy</a:t>
            </a:r>
            <a:r>
              <a:rPr lang="en-US" sz="2000" dirty="0" smtClean="0">
                <a:latin typeface="Arial" charset="0"/>
              </a:rPr>
              <a:t> GIS</a:t>
            </a:r>
            <a:r>
              <a:rPr lang="sk-SK" sz="2000" dirty="0" smtClean="0">
                <a:latin typeface="Arial" charset="0"/>
              </a:rPr>
              <a:t>- </a:t>
            </a:r>
            <a:r>
              <a:rPr lang="sk-SK" sz="2000" dirty="0" err="1" smtClean="0">
                <a:latin typeface="Arial" charset="0"/>
              </a:rPr>
              <a:t>technologicka</a:t>
            </a:r>
            <a:r>
              <a:rPr lang="sk-SK" sz="2000" dirty="0" smtClean="0">
                <a:latin typeface="Arial" charset="0"/>
              </a:rPr>
              <a:t> platforma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000" dirty="0">
                <a:latin typeface="Arial" charset="0"/>
              </a:rPr>
              <a:t>	</a:t>
            </a:r>
            <a:endParaRPr lang="sk-SK" sz="2000" dirty="0" smtClean="0">
              <a:latin typeface="Arial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000" dirty="0">
                <a:latin typeface="Arial" charset="0"/>
              </a:rPr>
              <a:t>	</a:t>
            </a:r>
            <a:r>
              <a:rPr lang="sk-SK" sz="2000" dirty="0" smtClean="0">
                <a:latin typeface="Arial" charset="0"/>
              </a:rPr>
              <a:t>Získanie a implementácia reprezentatívnej vzorky údajov zdravotných indikátorov ZI a environmentálnych indikátorov EI environmentálneho zdravia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000" dirty="0">
                <a:latin typeface="Arial" charset="0"/>
              </a:rPr>
              <a:t>	</a:t>
            </a:r>
            <a:endParaRPr lang="sk-SK" sz="2000" dirty="0" smtClean="0">
              <a:latin typeface="Arial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000" dirty="0">
                <a:latin typeface="Arial" charset="0"/>
              </a:rPr>
              <a:t>	</a:t>
            </a:r>
            <a:r>
              <a:rPr lang="en-US" sz="2000" dirty="0" err="1" smtClean="0">
                <a:latin typeface="Arial" charset="0"/>
              </a:rPr>
              <a:t>Vývoj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aplikácií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na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sk-SK" sz="2000" dirty="0" smtClean="0">
                <a:latin typeface="Arial" charset="0"/>
              </a:rPr>
              <a:t>integráciu, publikovanie, analyzovanie, popis terminológie, popis informačných zdrojov a vyhľadávanie geografických informačných zdrojov EZ v rámci vybudovanej platformy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k-SK" sz="2000" dirty="0">
              <a:latin typeface="Arial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000" dirty="0" smtClean="0">
                <a:latin typeface="Arial" charset="0"/>
              </a:rPr>
              <a:t>	Identifikácia  výskumných zámerov – modelovanie priestorových vzťahov ZI a EI a rizika EZ</a:t>
            </a:r>
          </a:p>
          <a:p>
            <a:pPr lvl="1" indent="-182563">
              <a:lnSpc>
                <a:spcPct val="80000"/>
              </a:lnSpc>
              <a:buClr>
                <a:srgbClr val="376092"/>
              </a:buClr>
              <a:buFontTx/>
              <a:buChar char="-"/>
            </a:pPr>
            <a:endParaRPr lang="sk-SK" sz="2000" dirty="0" smtClean="0">
              <a:latin typeface="Arial" charset="0"/>
            </a:endParaRPr>
          </a:p>
          <a:p>
            <a:pPr lvl="1" indent="-182563">
              <a:lnSpc>
                <a:spcPct val="80000"/>
              </a:lnSpc>
              <a:buClr>
                <a:srgbClr val="376092"/>
              </a:buClr>
              <a:buFontTx/>
              <a:buChar char="-"/>
            </a:pPr>
            <a:endParaRPr lang="sk-SK" sz="2000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k-SK" b="1" smtClean="0">
                <a:solidFill>
                  <a:srgbClr val="0070C0"/>
                </a:solidFill>
              </a:rPr>
              <a:t>M7: </a:t>
            </a:r>
            <a:r>
              <a:rPr lang="en-US" b="1" smtClean="0">
                <a:solidFill>
                  <a:srgbClr val="0070C0"/>
                </a:solidFill>
              </a:rPr>
              <a:t>Obce, kde je As v PV &gt; limit </a:t>
            </a:r>
            <a:endParaRPr lang="sk-SK" b="1" smtClean="0">
              <a:solidFill>
                <a:srgbClr val="0070C0"/>
              </a:solidFill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sk-SK" smtClean="0"/>
              <a:t>Výsledok dopytu na objekty vo vrstve 'Hranica obcí SR' v priestorovom vzťahu </a:t>
            </a:r>
            <a:r>
              <a:rPr lang="sk-SK" smtClean="0">
                <a:solidFill>
                  <a:srgbClr val="FF0000"/>
                </a:solidFill>
              </a:rPr>
              <a:t>OVERLAPS</a:t>
            </a:r>
            <a:r>
              <a:rPr lang="sk-SK" smtClean="0"/>
              <a:t> s objektami vo vrstve 'Distribúcia arzénu v podzemnej vode SR' (s použitím atribútového filtra value_limit = '1')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0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543550" cy="3117850"/>
          </a:xfrm>
          <a:noFill/>
        </p:spPr>
      </p:pic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 cstate="print"/>
          <a:srcRect l="25133" t="16992" r="22694"/>
          <a:stretch>
            <a:fillRect/>
          </a:stretch>
        </p:blipFill>
        <p:spPr bwMode="auto">
          <a:xfrm>
            <a:off x="5111750" y="2384425"/>
            <a:ext cx="3744913" cy="33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4" cstate="print"/>
          <a:srcRect l="32793" t="16907" r="14082" b="6721"/>
          <a:stretch>
            <a:fillRect/>
          </a:stretch>
        </p:blipFill>
        <p:spPr bwMode="auto">
          <a:xfrm>
            <a:off x="684213" y="2924175"/>
            <a:ext cx="4535487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H="1">
            <a:off x="1547813" y="1881188"/>
            <a:ext cx="179387" cy="2303462"/>
          </a:xfrm>
          <a:prstGeom prst="straightConnector1">
            <a:avLst/>
          </a:prstGeom>
          <a:ln w="63500">
            <a:solidFill>
              <a:srgbClr val="CC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k-SK" b="1" smtClean="0">
                <a:solidFill>
                  <a:srgbClr val="0070C0"/>
                </a:solidFill>
              </a:rPr>
              <a:t>M8: CMP</a:t>
            </a:r>
            <a:r>
              <a:rPr lang="en-US" b="1" smtClean="0">
                <a:solidFill>
                  <a:srgbClr val="0070C0"/>
                </a:solidFill>
              </a:rPr>
              <a:t> pod</a:t>
            </a:r>
            <a:r>
              <a:rPr lang="sk-SK" b="1" smtClean="0">
                <a:solidFill>
                  <a:srgbClr val="0070C0"/>
                </a:solidFill>
              </a:rPr>
              <a:t>ľ</a:t>
            </a:r>
            <a:r>
              <a:rPr lang="en-US" b="1" smtClean="0">
                <a:solidFill>
                  <a:srgbClr val="0070C0"/>
                </a:solidFill>
              </a:rPr>
              <a:t>a </a:t>
            </a:r>
            <a:r>
              <a:rPr lang="sk-SK" b="1" smtClean="0">
                <a:solidFill>
                  <a:srgbClr val="0070C0"/>
                </a:solidFill>
              </a:rPr>
              <a:t>NO2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sk-SK" dirty="0" smtClean="0"/>
              <a:t>Výsledok dopytu na objekty vo vrstve 'Výskyt pacientov s cievnymi mozgovými príhodami v rokoch 2003 až 2012 za obce' (s použitím atribútového filtra spolu_priemer_na_1000 &gt; '5') v priestorovom vzťahu </a:t>
            </a:r>
            <a:r>
              <a:rPr lang="sk-SK" dirty="0" smtClean="0">
                <a:solidFill>
                  <a:srgbClr val="FF0000"/>
                </a:solidFill>
              </a:rPr>
              <a:t>OVERLAPS </a:t>
            </a:r>
            <a:r>
              <a:rPr lang="sk-SK" dirty="0" smtClean="0"/>
              <a:t>s objektami vo vrstve 'Priemerná ročná koncentrácia NO₂ 2011' (s použitím atribútového filtra no2_low &gt; '6')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325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795963" cy="3260725"/>
          </a:xfrm>
          <a:noFill/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3" cstate="print"/>
          <a:srcRect l="39302" t="17294"/>
          <a:stretch>
            <a:fillRect/>
          </a:stretch>
        </p:blipFill>
        <p:spPr bwMode="auto">
          <a:xfrm>
            <a:off x="4248150" y="2744788"/>
            <a:ext cx="475615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4" cstate="print"/>
          <a:srcRect l="37695" t="30396" r="22176" b="6914"/>
          <a:stretch>
            <a:fillRect/>
          </a:stretch>
        </p:blipFill>
        <p:spPr bwMode="auto">
          <a:xfrm>
            <a:off x="142875" y="3213100"/>
            <a:ext cx="3960813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H="1">
            <a:off x="1187450" y="1520825"/>
            <a:ext cx="1368425" cy="2447925"/>
          </a:xfrm>
          <a:prstGeom prst="straightConnector1">
            <a:avLst/>
          </a:prstGeom>
          <a:ln w="635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859338" y="2312988"/>
            <a:ext cx="36512" cy="1079500"/>
          </a:xfrm>
          <a:prstGeom prst="straightConnector1">
            <a:avLst/>
          </a:prstGeom>
          <a:ln w="635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Aký je potenciál pridanej hodnoty </a:t>
            </a:r>
            <a:r>
              <a:rPr lang="en-US" b="1" dirty="0" err="1" smtClean="0">
                <a:solidFill>
                  <a:srgbClr val="FF0000"/>
                </a:solidFill>
              </a:rPr>
              <a:t>geoweb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sk-SK" b="1" dirty="0" smtClean="0">
                <a:solidFill>
                  <a:srgbClr val="FF0000"/>
                </a:solidFill>
              </a:rPr>
              <a:t>riešenia </a:t>
            </a:r>
            <a:r>
              <a:rPr lang="en-US" dirty="0" smtClean="0"/>
              <a:t>? </a:t>
            </a:r>
            <a:endParaRPr lang="sk-SK" dirty="0" smtClean="0"/>
          </a:p>
        </p:txBody>
      </p:sp>
      <p:sp>
        <p:nvSpPr>
          <p:cNvPr id="54276" name="Content Placeholder 2"/>
          <p:cNvSpPr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err="1">
                <a:latin typeface="Calibri" pitchFamily="34" charset="0"/>
              </a:rPr>
              <a:t>Potenci</a:t>
            </a:r>
            <a:r>
              <a:rPr lang="sk-SK" sz="3200" dirty="0" err="1">
                <a:latin typeface="Calibri" pitchFamily="34" charset="0"/>
              </a:rPr>
              <a:t>ál</a:t>
            </a:r>
            <a:r>
              <a:rPr lang="sk-SK" sz="3200" dirty="0">
                <a:latin typeface="Calibri" pitchFamily="34" charset="0"/>
              </a:rPr>
              <a:t> </a:t>
            </a:r>
            <a:r>
              <a:rPr lang="sk-SK" sz="3200" dirty="0" smtClean="0">
                <a:latin typeface="Calibri" pitchFamily="34" charset="0"/>
              </a:rPr>
              <a:t>modelovania </a:t>
            </a:r>
            <a:r>
              <a:rPr lang="sk-SK" sz="3200" dirty="0">
                <a:latin typeface="Calibri" pitchFamily="34" charset="0"/>
              </a:rPr>
              <a:t>priestorových štruktúr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dvoj</a:t>
            </a:r>
            <a:r>
              <a:rPr lang="sk-SK" sz="3200" dirty="0" err="1" smtClean="0">
                <a:latin typeface="Calibri" pitchFamily="34" charset="0"/>
              </a:rPr>
              <a:t>íc</a:t>
            </a:r>
            <a:r>
              <a:rPr lang="sk-SK" sz="3200" dirty="0" smtClean="0">
                <a:latin typeface="Calibri" pitchFamily="34" charset="0"/>
              </a:rPr>
              <a:t>  </a:t>
            </a:r>
            <a:r>
              <a:rPr lang="sk-SK" sz="3200" dirty="0">
                <a:latin typeface="Calibri" pitchFamily="34" charset="0"/>
              </a:rPr>
              <a:t>ZI a EI </a:t>
            </a:r>
            <a:endParaRPr lang="sk-SK" sz="3200" dirty="0" smtClean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latin typeface="Calibri" pitchFamily="34" charset="0"/>
              </a:rPr>
              <a:t>(</a:t>
            </a:r>
            <a:r>
              <a:rPr lang="sk-SK" sz="3200" dirty="0" smtClean="0">
                <a:latin typeface="Calibri" pitchFamily="34" charset="0"/>
              </a:rPr>
              <a:t>355</a:t>
            </a:r>
            <a:r>
              <a:rPr lang="en-US" sz="3200" dirty="0" smtClean="0">
                <a:latin typeface="Calibri" pitchFamily="34" charset="0"/>
              </a:rPr>
              <a:t>*</a:t>
            </a:r>
            <a:r>
              <a:rPr lang="sk-SK" sz="3200" dirty="0" smtClean="0">
                <a:latin typeface="Calibri" pitchFamily="34" charset="0"/>
              </a:rPr>
              <a:t>355</a:t>
            </a:r>
            <a:r>
              <a:rPr lang="en-US" sz="3200" dirty="0" smtClean="0">
                <a:latin typeface="Calibri" pitchFamily="34" charset="0"/>
              </a:rPr>
              <a:t> </a:t>
            </a:r>
            <a:r>
              <a:rPr lang="sk-SK" sz="3200" dirty="0">
                <a:latin typeface="Calibri" pitchFamily="34" charset="0"/>
              </a:rPr>
              <a:t>– </a:t>
            </a:r>
            <a:r>
              <a:rPr lang="sk-SK" sz="3200" dirty="0" smtClean="0">
                <a:latin typeface="Calibri" pitchFamily="34" charset="0"/>
              </a:rPr>
              <a:t>355 </a:t>
            </a:r>
            <a:r>
              <a:rPr lang="en-US" sz="3200" dirty="0">
                <a:latin typeface="Calibri" pitchFamily="34" charset="0"/>
              </a:rPr>
              <a:t>)</a:t>
            </a:r>
            <a:r>
              <a:rPr lang="sk-SK" sz="3200" dirty="0">
                <a:latin typeface="Calibri" pitchFamily="34" charset="0"/>
              </a:rPr>
              <a:t>/2</a:t>
            </a:r>
            <a:r>
              <a:rPr lang="en-US" sz="3200" dirty="0" smtClean="0">
                <a:latin typeface="Calibri" pitchFamily="34" charset="0"/>
              </a:rPr>
              <a:t>)=</a:t>
            </a:r>
            <a:r>
              <a:rPr lang="sk-SK" sz="3200" dirty="0" smtClean="0">
                <a:latin typeface="Calibri" pitchFamily="34" charset="0"/>
              </a:rPr>
              <a:t>62835* 9PO=</a:t>
            </a:r>
            <a:r>
              <a:rPr lang="sk-SK" sz="3200" b="1" dirty="0" smtClean="0">
                <a:solidFill>
                  <a:srgbClr val="FF0000"/>
                </a:solidFill>
                <a:latin typeface="Calibri" pitchFamily="34" charset="0"/>
              </a:rPr>
              <a:t>565515</a:t>
            </a:r>
            <a:endParaRPr lang="sk-SK" sz="3200" b="1" dirty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sk-SK" sz="32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n-US" sz="3200" dirty="0" smtClean="0">
                <a:solidFill>
                  <a:srgbClr val="FF0000"/>
                </a:solidFill>
                <a:latin typeface="Calibri" pitchFamily="34" charset="0"/>
              </a:rPr>
              <a:t>1</a:t>
            </a:r>
            <a:r>
              <a:rPr lang="en-US" sz="3200" dirty="0" smtClean="0">
                <a:latin typeface="Calibri" pitchFamily="34" charset="0"/>
              </a:rPr>
              <a:t> </a:t>
            </a:r>
            <a:r>
              <a:rPr lang="en-US" sz="3200" dirty="0">
                <a:latin typeface="Calibri" pitchFamily="34" charset="0"/>
              </a:rPr>
              <a:t>2 3 4 </a:t>
            </a:r>
            <a:r>
              <a:rPr lang="en-US" sz="3200" dirty="0" smtClean="0">
                <a:latin typeface="Calibri" pitchFamily="34" charset="0"/>
              </a:rPr>
              <a:t>……</a:t>
            </a:r>
            <a:r>
              <a:rPr lang="sk-SK" sz="3200" dirty="0" smtClean="0">
                <a:latin typeface="Calibri" pitchFamily="34" charset="0"/>
              </a:rPr>
              <a:t>355</a:t>
            </a:r>
            <a:endParaRPr lang="en-US" sz="32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n-US" sz="3200" dirty="0">
                <a:latin typeface="Calibri" pitchFamily="34" charset="0"/>
              </a:rPr>
              <a:t>   </a:t>
            </a:r>
            <a:r>
              <a:rPr lang="en-US" sz="3200" dirty="0" smtClean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en-US" sz="3200" dirty="0" smtClean="0">
                <a:latin typeface="Calibri" pitchFamily="34" charset="0"/>
              </a:rPr>
              <a:t> </a:t>
            </a:r>
            <a:r>
              <a:rPr lang="en-US" sz="3200" dirty="0">
                <a:latin typeface="Calibri" pitchFamily="34" charset="0"/>
              </a:rPr>
              <a:t>3 4 </a:t>
            </a:r>
            <a:r>
              <a:rPr lang="en-US" sz="3200" dirty="0" smtClean="0">
                <a:latin typeface="Calibri" pitchFamily="34" charset="0"/>
              </a:rPr>
              <a:t>…….</a:t>
            </a:r>
            <a:r>
              <a:rPr lang="sk-SK" sz="3200" dirty="0" smtClean="0">
                <a:latin typeface="Calibri" pitchFamily="34" charset="0"/>
              </a:rPr>
              <a:t>355</a:t>
            </a:r>
            <a:endParaRPr lang="en-US" sz="32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n-US" sz="3200" dirty="0">
                <a:latin typeface="Calibri" pitchFamily="34" charset="0"/>
              </a:rPr>
              <a:t>      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3</a:t>
            </a:r>
            <a:r>
              <a:rPr lang="en-US" sz="3200" dirty="0">
                <a:latin typeface="Calibri" pitchFamily="34" charset="0"/>
              </a:rPr>
              <a:t> 4 …….256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n-US" sz="3200" dirty="0">
                <a:latin typeface="Calibri" pitchFamily="34" charset="0"/>
              </a:rPr>
              <a:t>		   ……. 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n-US" sz="3200" dirty="0">
                <a:latin typeface="Calibri" pitchFamily="34" charset="0"/>
              </a:rPr>
              <a:t>			 </a:t>
            </a:r>
            <a:r>
              <a:rPr lang="sk-SK" sz="3200" dirty="0" smtClean="0">
                <a:latin typeface="Calibri" pitchFamily="34" charset="0"/>
              </a:rPr>
              <a:t>355</a:t>
            </a:r>
            <a:endParaRPr lang="sk-SK" sz="3200" dirty="0">
              <a:latin typeface="Calibri" pitchFamily="34" charset="0"/>
            </a:endParaRPr>
          </a:p>
        </p:txBody>
      </p:sp>
      <p:pic>
        <p:nvPicPr>
          <p:cNvPr id="4" name="Content Placeholder 7"/>
          <p:cNvPicPr>
            <a:picLocks noChangeAspect="1" noChangeArrowheads="1"/>
          </p:cNvPicPr>
          <p:nvPr/>
        </p:nvPicPr>
        <p:blipFill>
          <a:blip r:embed="rId2" cstate="print"/>
          <a:srcRect l="65785" t="60355" r="6250" b="14583"/>
          <a:stretch>
            <a:fillRect/>
          </a:stretch>
        </p:blipFill>
        <p:spPr bwMode="auto">
          <a:xfrm>
            <a:off x="4572000" y="3863181"/>
            <a:ext cx="3200400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Možnosť mapových výstupov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2" name="Obdĺžnik 1"/>
          <p:cNvSpPr/>
          <p:nvPr/>
        </p:nvSpPr>
        <p:spPr>
          <a:xfrm>
            <a:off x="457200" y="1828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/>
              <a:t>exportuje aktuálne zobrazené mapové pole do grafického formátu PNG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4" y="2491710"/>
            <a:ext cx="7425266" cy="417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Záver</a:t>
            </a: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sk-SK" sz="3200" dirty="0" smtClean="0">
                <a:latin typeface="Calibri" pitchFamily="34" charset="0"/>
              </a:rPr>
              <a:t>Potenciál informačných zdrojov vytvára predpoklad na diskusiu o interdisciplinárnych výskumných zámeroch</a:t>
            </a:r>
            <a:r>
              <a:rPr lang="en-US" sz="3200" dirty="0" smtClean="0">
                <a:latin typeface="Calibri" pitchFamily="34" charset="0"/>
              </a:rPr>
              <a:t> a </a:t>
            </a:r>
            <a:r>
              <a:rPr lang="en-US" sz="3200" dirty="0" err="1" smtClean="0">
                <a:latin typeface="Calibri" pitchFamily="34" charset="0"/>
              </a:rPr>
              <a:t>hodnotenie</a:t>
            </a:r>
            <a:r>
              <a:rPr lang="en-US" sz="3200" dirty="0" smtClean="0">
                <a:latin typeface="Calibri" pitchFamily="34" charset="0"/>
              </a:rPr>
              <a:t>  </a:t>
            </a:r>
            <a:r>
              <a:rPr lang="en-US" sz="3200" dirty="0" err="1" smtClean="0">
                <a:latin typeface="Calibri" pitchFamily="34" charset="0"/>
              </a:rPr>
              <a:t>rizika</a:t>
            </a:r>
            <a:r>
              <a:rPr lang="en-US" sz="3200" dirty="0" smtClean="0">
                <a:latin typeface="Calibri" pitchFamily="34" charset="0"/>
              </a:rPr>
              <a:t> z h</a:t>
            </a:r>
            <a:r>
              <a:rPr lang="sk-SK" sz="3200" dirty="0" smtClean="0">
                <a:latin typeface="Calibri" pitchFamily="34" charset="0"/>
              </a:rPr>
              <a:t>ľ</a:t>
            </a:r>
            <a:r>
              <a:rPr lang="en-US" sz="3200" dirty="0" err="1" smtClean="0">
                <a:latin typeface="Calibri" pitchFamily="34" charset="0"/>
              </a:rPr>
              <a:t>adiska</a:t>
            </a:r>
            <a:r>
              <a:rPr lang="en-US" sz="3200" dirty="0" smtClean="0">
                <a:latin typeface="Calibri" pitchFamily="34" charset="0"/>
              </a:rPr>
              <a:t> EZ </a:t>
            </a:r>
            <a:endParaRPr lang="sk-SK" sz="3200" dirty="0" smtClean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sk-SK" sz="3200" b="1" dirty="0" smtClean="0">
                <a:solidFill>
                  <a:srgbClr val="FF0000"/>
                </a:solidFill>
                <a:latin typeface="Calibri" pitchFamily="34" charset="0"/>
              </a:rPr>
              <a:t>Pozývame Vás na online ukážku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sk-SK" sz="3200" b="1" dirty="0">
                <a:solidFill>
                  <a:srgbClr val="FF0000"/>
                </a:solidFill>
                <a:latin typeface="Calibri" pitchFamily="34" charset="0"/>
                <a:hlinkClick r:id="rId2"/>
              </a:rPr>
              <a:t>https://uvp.geonika.sk/map</a:t>
            </a:r>
            <a:r>
              <a:rPr lang="sk-SK" sz="3200" b="1" dirty="0" smtClean="0">
                <a:solidFill>
                  <a:srgbClr val="FF0000"/>
                </a:solidFill>
                <a:latin typeface="Calibri" pitchFamily="34" charset="0"/>
                <a:hlinkClick r:id="rId2"/>
              </a:rPr>
              <a:t>/</a:t>
            </a:r>
            <a:endParaRPr lang="en-US" sz="32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sk-SK" sz="32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sk-SK" sz="3200" b="1" dirty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sk-SK" sz="32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sk-SK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Ďakujem za pozornosť</a:t>
            </a:r>
          </a:p>
        </p:txBody>
      </p:sp>
      <p:sp>
        <p:nvSpPr>
          <p:cNvPr id="1026" name="AutoShape 2" descr="Výsledok vyh&amp;lcaron;adávania obrázkov pre dopyt environmental heal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30" name="Picture 6" descr="http://www.co.grand-traverse.mi.us/Assets/Departments/Health/NewImages/2.Environmental+Health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1091" y="2209800"/>
            <a:ext cx="4241818" cy="3057526"/>
          </a:xfrm>
          <a:prstGeom prst="rect">
            <a:avLst/>
          </a:prstGeom>
          <a:noFill/>
        </p:spPr>
      </p:pic>
      <p:pic>
        <p:nvPicPr>
          <p:cNvPr id="3" name="Picture 2" descr="Výsledok vyh&amp;lcaron;adávania obrázkov pre dopyt geo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334000"/>
            <a:ext cx="2162175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u="sng" dirty="0">
                <a:hlinkClick r:id="rId2" action="ppaction://hlinkfile"/>
              </a:rPr>
              <a:t>Aký je význam riešenia</a:t>
            </a:r>
            <a:r>
              <a:rPr lang="en-US" b="1" u="sng" dirty="0">
                <a:hlinkClick r:id="rId2" action="ppaction://hlinkfile"/>
              </a:rPr>
              <a:t>?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sk-SK" sz="2200" dirty="0" smtClean="0"/>
              <a:t>Online </a:t>
            </a:r>
            <a:r>
              <a:rPr lang="sk-SK" sz="2200" dirty="0" smtClean="0">
                <a:solidFill>
                  <a:srgbClr val="FF0000"/>
                </a:solidFill>
              </a:rPr>
              <a:t>poskytovanie</a:t>
            </a:r>
            <a:r>
              <a:rPr lang="sk-SK" sz="2200" dirty="0" smtClean="0"/>
              <a:t> </a:t>
            </a:r>
            <a:r>
              <a:rPr lang="sk-SK" sz="2200" dirty="0"/>
              <a:t> </a:t>
            </a:r>
            <a:r>
              <a:rPr lang="sk-SK" sz="2200" dirty="0" smtClean="0"/>
              <a:t>informácií </a:t>
            </a:r>
            <a:r>
              <a:rPr lang="sk-SK" sz="2200" dirty="0"/>
              <a:t>o </a:t>
            </a:r>
            <a:r>
              <a:rPr lang="sk-SK" sz="2200" dirty="0" smtClean="0"/>
              <a:t>zdravotných a environmentálnych indikátoroch environmentálneho zdravia v SR.</a:t>
            </a:r>
          </a:p>
          <a:p>
            <a:pPr marL="0" indent="0">
              <a:buNone/>
            </a:pPr>
            <a:r>
              <a:rPr lang="sk-SK" sz="2200" dirty="0" smtClean="0"/>
              <a:t> </a:t>
            </a:r>
          </a:p>
          <a:p>
            <a:r>
              <a:rPr lang="sk-SK" sz="2200" dirty="0" smtClean="0"/>
              <a:t>Online </a:t>
            </a:r>
            <a:r>
              <a:rPr lang="sk-SK" sz="2200" dirty="0" smtClean="0">
                <a:solidFill>
                  <a:srgbClr val="FF0000"/>
                </a:solidFill>
              </a:rPr>
              <a:t>priestorové </a:t>
            </a:r>
            <a:r>
              <a:rPr lang="sk-SK" sz="2200" dirty="0">
                <a:solidFill>
                  <a:srgbClr val="FF0000"/>
                </a:solidFill>
              </a:rPr>
              <a:t>modelovanie </a:t>
            </a:r>
            <a:r>
              <a:rPr lang="sk-SK" sz="2200" dirty="0"/>
              <a:t>vzťahu zdravotných a environmentálnych indikátorov</a:t>
            </a:r>
            <a:r>
              <a:rPr lang="sk-SK" sz="2200" dirty="0" smtClean="0"/>
              <a:t>.</a:t>
            </a:r>
          </a:p>
          <a:p>
            <a:pPr marL="0" indent="0">
              <a:buNone/>
            </a:pPr>
            <a:endParaRPr lang="sk-SK" sz="2200" b="1" dirty="0"/>
          </a:p>
          <a:p>
            <a:r>
              <a:rPr lang="sk-SK" sz="2200" dirty="0">
                <a:solidFill>
                  <a:srgbClr val="FF0000"/>
                </a:solidFill>
              </a:rPr>
              <a:t>Integrované technologické riešenie </a:t>
            </a:r>
            <a:r>
              <a:rPr lang="sk-SK" sz="2200" dirty="0" smtClean="0"/>
              <a:t>realizované </a:t>
            </a:r>
            <a:r>
              <a:rPr lang="sk-SK" sz="2200" dirty="0"/>
              <a:t>na základe prepojenia mapových zdrojov, terminologického slovníka, katalógu tried objektov a </a:t>
            </a:r>
            <a:r>
              <a:rPr lang="sk-SK" sz="2200" dirty="0" err="1"/>
              <a:t>metainformačného</a:t>
            </a:r>
            <a:r>
              <a:rPr lang="sk-SK" sz="2200" dirty="0"/>
              <a:t> katalógu</a:t>
            </a:r>
            <a:r>
              <a:rPr lang="sk-SK" sz="2200" dirty="0" smtClean="0"/>
              <a:t>.</a:t>
            </a:r>
          </a:p>
          <a:p>
            <a:pPr marL="0" indent="0">
              <a:buNone/>
            </a:pPr>
            <a:endParaRPr lang="sk-SK" sz="2200" dirty="0" smtClean="0"/>
          </a:p>
          <a:p>
            <a:r>
              <a:rPr lang="sk-SK" sz="2200" dirty="0" smtClean="0"/>
              <a:t>Vytvorenie </a:t>
            </a:r>
            <a:r>
              <a:rPr lang="sk-SK" sz="2200" dirty="0"/>
              <a:t>podmienok pre efektívnu  identifikáciu ďalších výskumných zámerov na </a:t>
            </a:r>
            <a:r>
              <a:rPr lang="sk-SK" sz="2200" dirty="0">
                <a:solidFill>
                  <a:srgbClr val="FF0000"/>
                </a:solidFill>
              </a:rPr>
              <a:t>hodnotenie rizika environmentálneho zdravia</a:t>
            </a:r>
            <a:r>
              <a:rPr lang="sk-SK" sz="2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6108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Architektúra </a:t>
            </a:r>
            <a:r>
              <a:rPr lang="sk-SK" b="1" dirty="0" err="1" smtClean="0">
                <a:solidFill>
                  <a:srgbClr val="FF0000"/>
                </a:solidFill>
              </a:rPr>
              <a:t>geoweb</a:t>
            </a:r>
            <a:r>
              <a:rPr lang="sk-SK" b="1" dirty="0" smtClean="0">
                <a:solidFill>
                  <a:srgbClr val="FF0000"/>
                </a:solidFill>
              </a:rPr>
              <a:t> riešenia </a:t>
            </a:r>
            <a:br>
              <a:rPr lang="sk-SK" b="1" dirty="0" smtClean="0">
                <a:solidFill>
                  <a:srgbClr val="FF0000"/>
                </a:solidFill>
              </a:rPr>
            </a:br>
            <a:r>
              <a:rPr lang="sk-SK" b="1" dirty="0" smtClean="0">
                <a:solidFill>
                  <a:srgbClr val="FF0000"/>
                </a:solidFill>
              </a:rPr>
              <a:t>GIS EZ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2500" b="1" dirty="0" smtClean="0">
                <a:solidFill>
                  <a:srgbClr val="0000FF"/>
                </a:solidFill>
              </a:rPr>
              <a:t>Geografická báza údajov </a:t>
            </a:r>
            <a:r>
              <a:rPr lang="sk-SK" sz="2500" dirty="0" smtClean="0"/>
              <a:t>– integruje implementované údaje ZI a EI</a:t>
            </a:r>
          </a:p>
          <a:p>
            <a:pPr>
              <a:lnSpc>
                <a:spcPct val="80000"/>
              </a:lnSpc>
            </a:pPr>
            <a:r>
              <a:rPr lang="sk-SK" sz="2500" b="1" dirty="0" smtClean="0">
                <a:solidFill>
                  <a:srgbClr val="0000FF"/>
                </a:solidFill>
              </a:rPr>
              <a:t>Katalóg tried objektov</a:t>
            </a:r>
            <a:r>
              <a:rPr lang="sk-SK" sz="2500" dirty="0" smtClean="0">
                <a:solidFill>
                  <a:srgbClr val="0000FF"/>
                </a:solidFill>
              </a:rPr>
              <a:t> </a:t>
            </a:r>
            <a:r>
              <a:rPr lang="sk-SK" sz="2500" dirty="0" smtClean="0"/>
              <a:t>popisuje obsah GBU EZ</a:t>
            </a:r>
          </a:p>
          <a:p>
            <a:pPr>
              <a:lnSpc>
                <a:spcPct val="80000"/>
              </a:lnSpc>
            </a:pPr>
            <a:r>
              <a:rPr lang="sk-SK" sz="2500" b="1" dirty="0" err="1" smtClean="0">
                <a:solidFill>
                  <a:srgbClr val="0000FF"/>
                </a:solidFill>
              </a:rPr>
              <a:t>Metainformačný</a:t>
            </a:r>
            <a:r>
              <a:rPr lang="sk-SK" sz="2500" b="1" dirty="0" smtClean="0">
                <a:solidFill>
                  <a:srgbClr val="0000FF"/>
                </a:solidFill>
              </a:rPr>
              <a:t> katalóg, katalógový server a klient </a:t>
            </a:r>
            <a:r>
              <a:rPr lang="sk-SK" sz="2500" dirty="0" smtClean="0">
                <a:solidFill>
                  <a:srgbClr val="0000FF"/>
                </a:solidFill>
              </a:rPr>
              <a:t> </a:t>
            </a:r>
            <a:r>
              <a:rPr lang="sk-SK" sz="2500" dirty="0" smtClean="0"/>
              <a:t>– edituje </a:t>
            </a:r>
            <a:r>
              <a:rPr lang="sk-SK" sz="2500" dirty="0" err="1" smtClean="0"/>
              <a:t>metaúdaje</a:t>
            </a:r>
            <a:r>
              <a:rPr lang="sk-SK" sz="2500" dirty="0" smtClean="0"/>
              <a:t> EI a ZI v integrovanej GBU + informačné služby, prehľadáva informačné zdroje </a:t>
            </a:r>
          </a:p>
          <a:p>
            <a:pPr>
              <a:lnSpc>
                <a:spcPct val="80000"/>
              </a:lnSpc>
            </a:pPr>
            <a:r>
              <a:rPr lang="sk-SK" sz="2500" b="1" dirty="0" smtClean="0">
                <a:solidFill>
                  <a:srgbClr val="0000FF"/>
                </a:solidFill>
              </a:rPr>
              <a:t>Mapový server </a:t>
            </a:r>
            <a:r>
              <a:rPr lang="sk-SK" sz="2500" dirty="0" smtClean="0"/>
              <a:t>– publikuje obsah GBU EZ vo forme mapových informačných služieb</a:t>
            </a:r>
          </a:p>
          <a:p>
            <a:pPr>
              <a:lnSpc>
                <a:spcPct val="80000"/>
              </a:lnSpc>
            </a:pPr>
            <a:r>
              <a:rPr lang="sk-SK" sz="2500" b="1" dirty="0" smtClean="0">
                <a:solidFill>
                  <a:srgbClr val="0000FF"/>
                </a:solidFill>
              </a:rPr>
              <a:t>Mapový klient </a:t>
            </a:r>
            <a:r>
              <a:rPr lang="sk-SK" sz="2500" dirty="0" smtClean="0"/>
              <a:t>– sprístupňuje, zobrazuje</a:t>
            </a:r>
            <a:r>
              <a:rPr lang="en-US" sz="2500" dirty="0" smtClean="0"/>
              <a:t>,</a:t>
            </a:r>
            <a:r>
              <a:rPr lang="sk-SK" sz="2500" dirty="0" smtClean="0"/>
              <a:t> integruje a analyzuje informácie o ZI a EI</a:t>
            </a:r>
          </a:p>
          <a:p>
            <a:pPr>
              <a:lnSpc>
                <a:spcPct val="80000"/>
              </a:lnSpc>
            </a:pPr>
            <a:r>
              <a:rPr lang="sk-SK" sz="2500" b="1" dirty="0" smtClean="0">
                <a:solidFill>
                  <a:srgbClr val="0000FF"/>
                </a:solidFill>
              </a:rPr>
              <a:t>Terminologický slovník GIS EZ </a:t>
            </a:r>
            <a:r>
              <a:rPr lang="sk-SK" sz="2500" dirty="0" smtClean="0"/>
              <a:t>– popisuje kľúčové slová mapových vrstiev GIS EZ</a:t>
            </a:r>
            <a:r>
              <a:rPr lang="en-US" sz="2500" dirty="0" smtClean="0"/>
              <a:t> a </a:t>
            </a:r>
            <a:r>
              <a:rPr lang="sk-SK" sz="2500" dirty="0" smtClean="0"/>
              <a:t>súvisiacich termínov</a:t>
            </a:r>
          </a:p>
          <a:p>
            <a:pPr>
              <a:lnSpc>
                <a:spcPct val="80000"/>
              </a:lnSpc>
            </a:pPr>
            <a:r>
              <a:rPr lang="sk-SK" sz="2500" dirty="0" err="1" smtClean="0"/>
              <a:t>Interoperabilita</a:t>
            </a:r>
            <a:r>
              <a:rPr lang="sk-SK" sz="2500" dirty="0" smtClean="0"/>
              <a:t> prvkov cez portál </a:t>
            </a:r>
            <a:r>
              <a:rPr lang="sk-SK" sz="2500" b="1" dirty="0" smtClean="0">
                <a:hlinkClick r:id="rId2"/>
              </a:rPr>
              <a:t>https://geonika.sk</a:t>
            </a:r>
            <a:endParaRPr lang="sk-SK" sz="2500" b="1" dirty="0" smtClean="0"/>
          </a:p>
          <a:p>
            <a:pPr>
              <a:lnSpc>
                <a:spcPct val="80000"/>
              </a:lnSpc>
            </a:pPr>
            <a:endParaRPr lang="sk-SK" sz="2500" dirty="0" smtClean="0"/>
          </a:p>
        </p:txBody>
      </p:sp>
    </p:spTree>
    <p:extLst>
      <p:ext uri="{BB962C8B-B14F-4D97-AF65-F5344CB8AC3E}">
        <p14:creationId xmlns:p14="http://schemas.microsoft.com/office/powerpoint/2010/main" val="345902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u="sng" dirty="0" smtClean="0">
                <a:solidFill>
                  <a:srgbClr val="0000FF"/>
                </a:solidFill>
              </a:rPr>
              <a:t>Originalita</a:t>
            </a:r>
            <a:r>
              <a:rPr lang="sk-SK" b="1" dirty="0" smtClean="0">
                <a:solidFill>
                  <a:srgbClr val="0000FF"/>
                </a:solidFill>
              </a:rPr>
              <a:t> </a:t>
            </a:r>
            <a:endParaRPr lang="sk-SK" b="1" dirty="0">
              <a:solidFill>
                <a:srgbClr val="0000FF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dirty="0" smtClean="0"/>
              <a:t>Podrobnosť skúmania</a:t>
            </a:r>
          </a:p>
          <a:p>
            <a:r>
              <a:rPr lang="sk-SK" sz="2400" dirty="0" smtClean="0"/>
              <a:t>Spektrum </a:t>
            </a:r>
            <a:r>
              <a:rPr lang="sk-SK" sz="2400" dirty="0"/>
              <a:t>integrovaných </a:t>
            </a:r>
            <a:r>
              <a:rPr lang="sk-SK" sz="2400" dirty="0" smtClean="0"/>
              <a:t>indikátorov</a:t>
            </a:r>
          </a:p>
          <a:p>
            <a:r>
              <a:rPr lang="sk-SK" sz="2400" dirty="0" smtClean="0"/>
              <a:t>Funkcionalita  </a:t>
            </a:r>
            <a:r>
              <a:rPr lang="sk-SK" sz="2400" dirty="0"/>
              <a:t>mapového </a:t>
            </a:r>
            <a:r>
              <a:rPr lang="sk-SK" sz="2400" dirty="0" smtClean="0"/>
              <a:t>portálu</a:t>
            </a:r>
          </a:p>
          <a:p>
            <a:r>
              <a:rPr lang="sk-SK" sz="2400" dirty="0" smtClean="0"/>
              <a:t>Podpora </a:t>
            </a:r>
            <a:r>
              <a:rPr lang="sk-SK" sz="2400" dirty="0" err="1"/>
              <a:t>geoprocesných</a:t>
            </a:r>
            <a:r>
              <a:rPr lang="sk-SK" sz="2400" dirty="0"/>
              <a:t> informačných služieb a priestorového </a:t>
            </a:r>
            <a:r>
              <a:rPr lang="sk-SK" sz="2400" dirty="0" smtClean="0"/>
              <a:t>modelovania</a:t>
            </a:r>
          </a:p>
          <a:p>
            <a:r>
              <a:rPr lang="sk-SK" sz="2400" dirty="0" smtClean="0"/>
              <a:t>Prepojenie </a:t>
            </a:r>
            <a:r>
              <a:rPr lang="sk-SK" sz="2400" dirty="0"/>
              <a:t>terminologického slovníka s informačnými dokumentmi </a:t>
            </a:r>
            <a:r>
              <a:rPr lang="sk-SK" sz="2400" dirty="0" smtClean="0"/>
              <a:t>publikovaných </a:t>
            </a:r>
            <a:r>
              <a:rPr lang="sk-SK" sz="2400" dirty="0"/>
              <a:t>mapových </a:t>
            </a:r>
            <a:r>
              <a:rPr lang="sk-SK" sz="2400" dirty="0" smtClean="0"/>
              <a:t>vrstiev</a:t>
            </a:r>
          </a:p>
          <a:p>
            <a:r>
              <a:rPr lang="sk-SK" sz="2400" dirty="0" smtClean="0"/>
              <a:t>Jednotná </a:t>
            </a:r>
            <a:r>
              <a:rPr lang="sk-SK" sz="2400" dirty="0"/>
              <a:t>klasifikácia termínov v terminologickom </a:t>
            </a:r>
            <a:r>
              <a:rPr lang="sk-SK" sz="2400" dirty="0" smtClean="0"/>
              <a:t>slovníku a v zozname mapových vrstiev </a:t>
            </a:r>
          </a:p>
          <a:p>
            <a:r>
              <a:rPr lang="sk-SK" sz="2400" dirty="0" smtClean="0"/>
              <a:t>Rozsiahly a interaktívny Katalóg </a:t>
            </a:r>
            <a:r>
              <a:rPr lang="sk-SK" sz="2400" dirty="0"/>
              <a:t>objektov a </a:t>
            </a:r>
            <a:r>
              <a:rPr lang="sk-SK" sz="2400" dirty="0" smtClean="0"/>
              <a:t>výberový zoznam </a:t>
            </a:r>
            <a:r>
              <a:rPr lang="sk-SK" sz="2400" dirty="0"/>
              <a:t>mapových vrstiev dostupných prostredníctvom mapového portálu.</a:t>
            </a:r>
            <a:endParaRPr lang="sk-SK" sz="2400" b="1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0568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mtClean="0">
                <a:solidFill>
                  <a:srgbClr val="FF0000"/>
                </a:solidFill>
              </a:rPr>
              <a:t>Geografická báza údajov EZ</a:t>
            </a:r>
            <a:endParaRPr lang="sk-SK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sk-SK" sz="2500" dirty="0"/>
              <a:t>Kategórie údajov, pod kategórie údajov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sk-SK" sz="2500" dirty="0"/>
              <a:t>Celkovo 415 mapových vrstiev </a:t>
            </a:r>
            <a:endParaRPr lang="sk-SK" sz="2500" dirty="0" smtClean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sk-SK" sz="2500" dirty="0" smtClean="0"/>
              <a:t>Zoznam vrstiev</a:t>
            </a:r>
            <a:r>
              <a:rPr lang="sk-SK" sz="2500" dirty="0"/>
              <a:t> </a:t>
            </a:r>
            <a:r>
              <a:rPr lang="sk-SK" sz="2500" dirty="0">
                <a:hlinkClick r:id="rId2"/>
              </a:rPr>
              <a:t>https://</a:t>
            </a:r>
            <a:r>
              <a:rPr lang="sk-SK" sz="2500" dirty="0" smtClean="0">
                <a:hlinkClick r:id="rId2"/>
              </a:rPr>
              <a:t>uvp.geonika.sk/documents/zoznam_vrstiev.pdf</a:t>
            </a:r>
            <a:endParaRPr lang="sk-SK" sz="2500" dirty="0" smtClean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sk-SK" sz="2500" dirty="0">
              <a:latin typeface="Calibri" pitchFamily="34" charset="0"/>
            </a:endParaRPr>
          </a:p>
        </p:txBody>
      </p:sp>
      <p:pic>
        <p:nvPicPr>
          <p:cNvPr id="24581" name="Picture 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3238500"/>
            <a:ext cx="51816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Interaktívny katalóg tried objektov EZ</a:t>
            </a:r>
            <a:endParaRPr lang="sk-SK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sk-SK" sz="2400" dirty="0"/>
              <a:t>Popisuje podrobný obsah integrovanej GBU – Trieda objektov, atribúty, hodnoty atribútov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sk-SK" sz="2400" dirty="0" err="1"/>
              <a:t>Interoperabilita</a:t>
            </a:r>
            <a:r>
              <a:rPr lang="sk-SK" sz="2400" dirty="0"/>
              <a:t>: </a:t>
            </a:r>
            <a:r>
              <a:rPr lang="sk-SK" sz="2400" dirty="0">
                <a:hlinkClick r:id="rId2"/>
              </a:rPr>
              <a:t>http://uvp.geonika.sk/?</a:t>
            </a:r>
            <a:r>
              <a:rPr lang="sk-SK" sz="2400" dirty="0" smtClean="0">
                <a:hlinkClick r:id="rId2"/>
              </a:rPr>
              <a:t>menu=produkty#udaje</a:t>
            </a:r>
            <a:endParaRPr lang="sk-SK" sz="2400" dirty="0" smtClean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sk-SK" sz="24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sk-SK" sz="2400" dirty="0">
              <a:latin typeface="Calibri" pitchFamily="34" charset="0"/>
            </a:endParaRPr>
          </a:p>
        </p:txBody>
      </p:sp>
      <p:pic>
        <p:nvPicPr>
          <p:cNvPr id="25606" name="Picture 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095625"/>
            <a:ext cx="601980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4000" b="1" smtClean="0">
                <a:solidFill>
                  <a:srgbClr val="FF0000"/>
                </a:solidFill>
              </a:rPr>
              <a:t>Metainformačný katalóg, katalógový server a klient</a:t>
            </a:r>
            <a:endParaRPr lang="sk-SK" sz="400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sk-SK" sz="3200" dirty="0">
                <a:latin typeface="Calibri" pitchFamily="34" charset="0"/>
              </a:rPr>
              <a:t>Popisuje </a:t>
            </a:r>
            <a:r>
              <a:rPr lang="sk-SK" sz="3200" dirty="0" err="1">
                <a:latin typeface="Calibri" pitchFamily="34" charset="0"/>
              </a:rPr>
              <a:t>metaúdaje</a:t>
            </a:r>
            <a:r>
              <a:rPr lang="sk-SK" sz="3200" dirty="0">
                <a:latin typeface="Calibri" pitchFamily="34" charset="0"/>
              </a:rPr>
              <a:t> databázových vrstiev, a </a:t>
            </a:r>
            <a:r>
              <a:rPr lang="sk-SK" sz="3200" dirty="0" err="1">
                <a:latin typeface="Calibri" pitchFamily="34" charset="0"/>
              </a:rPr>
              <a:t>vypublikovaných</a:t>
            </a:r>
            <a:r>
              <a:rPr lang="sk-SK" sz="3200" dirty="0">
                <a:latin typeface="Calibri" pitchFamily="34" charset="0"/>
              </a:rPr>
              <a:t> mapových vrstiev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sk-SK" sz="3200" dirty="0" err="1">
                <a:latin typeface="Calibri" pitchFamily="34" charset="0"/>
              </a:rPr>
              <a:t>Interoperabilita</a:t>
            </a:r>
            <a:r>
              <a:rPr lang="sk-SK" sz="3200" dirty="0">
                <a:latin typeface="Calibri" pitchFamily="34" charset="0"/>
              </a:rPr>
              <a:t>: </a:t>
            </a:r>
            <a:r>
              <a:rPr lang="sk-SK" sz="3200" dirty="0">
                <a:latin typeface="Calibri" pitchFamily="34" charset="0"/>
                <a:hlinkClick r:id="rId2"/>
              </a:rPr>
              <a:t>http://uvp.geonika.sk/?</a:t>
            </a:r>
            <a:r>
              <a:rPr lang="sk-SK" sz="3200" dirty="0" smtClean="0">
                <a:latin typeface="Calibri" pitchFamily="34" charset="0"/>
                <a:hlinkClick r:id="rId2"/>
              </a:rPr>
              <a:t>menu=produkty#metakatalog</a:t>
            </a:r>
            <a:endParaRPr lang="sk-SK" sz="3200" dirty="0" smtClean="0"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sk-SK" sz="3200" dirty="0"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sk-SK" sz="2400" dirty="0"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sk-SK" sz="2400" dirty="0">
              <a:latin typeface="Calibri" pitchFamily="34" charset="0"/>
            </a:endParaRPr>
          </a:p>
        </p:txBody>
      </p:sp>
      <p:pic>
        <p:nvPicPr>
          <p:cNvPr id="26629" name="Picture 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3505200"/>
            <a:ext cx="48006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715</Words>
  <Application>Microsoft Office PowerPoint</Application>
  <PresentationFormat>On-screen Show (4:3)</PresentationFormat>
  <Paragraphs>120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Integrovaná platforma geoweb pre environmentálne zdravie je na Slovensku realitou.</vt:lpstr>
      <vt:lpstr>Obsah prezentácie</vt:lpstr>
      <vt:lpstr>Afiliácia a kontext </vt:lpstr>
      <vt:lpstr>Aký je význam riešenia? </vt:lpstr>
      <vt:lpstr>Architektúra geoweb riešenia  GIS EZ</vt:lpstr>
      <vt:lpstr>Originalita </vt:lpstr>
      <vt:lpstr>Geografická báza údajov EZ</vt:lpstr>
      <vt:lpstr>Interaktívny katalóg tried objektov EZ</vt:lpstr>
      <vt:lpstr>Metainformačný katalóg, katalógový server a klient</vt:lpstr>
      <vt:lpstr>Mapový server</vt:lpstr>
      <vt:lpstr>Mapový klient</vt:lpstr>
      <vt:lpstr>Informácie a nástroje k mapám  GIS EZ</vt:lpstr>
      <vt:lpstr>Terminologický slovník EZ</vt:lpstr>
      <vt:lpstr>Termín v terminologickom slovníku </vt:lpstr>
      <vt:lpstr>Priestorové modelovanie ZI a EI pomocou mapového klienta </vt:lpstr>
      <vt:lpstr>Úkážky databázového modelovania GIS EZ</vt:lpstr>
      <vt:lpstr>M1: Železo v podzemnej vode podľa geomorfologického členenia </vt:lpstr>
      <vt:lpstr>PowerPoint Presentation</vt:lpstr>
      <vt:lpstr>PowerPoint Presentation</vt:lpstr>
      <vt:lpstr>M2: Železo v podzemnej vode  a AKS</vt:lpstr>
      <vt:lpstr>Železo v podzemnej vode  a AKS – výstup </vt:lpstr>
      <vt:lpstr>M3: Obce s výskytom AKS podľa Fe v PV  </vt:lpstr>
      <vt:lpstr>Obce s výskytom AKS podľa Fe v PV  - výstup</vt:lpstr>
      <vt:lpstr>M4 : Obce s nadlimitnou hodnotou AS v PV</vt:lpstr>
      <vt:lpstr>Obce s nadlimitnou hodnotou AS v PV – výstup </vt:lpstr>
      <vt:lpstr>M5: As &gt; limit  v PV  kde Cd &gt; limit </vt:lpstr>
      <vt:lpstr>PowerPoint Presentation</vt:lpstr>
      <vt:lpstr>M6: Domy bez vodovodnej prípojky, kde je As v PV &gt; limit</vt:lpstr>
      <vt:lpstr>PowerPoint Presentation</vt:lpstr>
      <vt:lpstr>M7: Obce, kde je As v PV &gt; limit </vt:lpstr>
      <vt:lpstr>PowerPoint Presentation</vt:lpstr>
      <vt:lpstr>M8: CMP podľa NO2</vt:lpstr>
      <vt:lpstr>PowerPoint Presentation</vt:lpstr>
      <vt:lpstr>Aký je potenciál pridanej hodnoty geoweb riešenia ? </vt:lpstr>
      <vt:lpstr>Možnosť mapových výstupov</vt:lpstr>
      <vt:lpstr>PowerPoint Presentation</vt:lpstr>
      <vt:lpstr>PowerPoint Presentation</vt:lpstr>
    </vt:vector>
  </TitlesOfParts>
  <Company>PriF UK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Geografický informačný systém a environmentálne zdravie</dc:title>
  <dc:creator>KKG</dc:creator>
  <cp:lastModifiedBy>mici</cp:lastModifiedBy>
  <cp:revision>41</cp:revision>
  <dcterms:created xsi:type="dcterms:W3CDTF">2015-04-28T11:41:24Z</dcterms:created>
  <dcterms:modified xsi:type="dcterms:W3CDTF">2017-01-19T16:54:32Z</dcterms:modified>
</cp:coreProperties>
</file>