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99" r:id="rId7"/>
    <p:sldId id="300" r:id="rId8"/>
    <p:sldId id="314" r:id="rId9"/>
    <p:sldId id="315" r:id="rId10"/>
    <p:sldId id="316" r:id="rId11"/>
    <p:sldId id="317" r:id="rId12"/>
    <p:sldId id="319" r:id="rId13"/>
    <p:sldId id="301" r:id="rId14"/>
    <p:sldId id="302" r:id="rId15"/>
    <p:sldId id="320" r:id="rId16"/>
    <p:sldId id="321" r:id="rId17"/>
    <p:sldId id="322" r:id="rId18"/>
    <p:sldId id="303" r:id="rId19"/>
    <p:sldId id="329" r:id="rId20"/>
    <p:sldId id="304" r:id="rId21"/>
    <p:sldId id="330" r:id="rId22"/>
    <p:sldId id="305" r:id="rId23"/>
    <p:sldId id="323" r:id="rId24"/>
    <p:sldId id="324" r:id="rId25"/>
    <p:sldId id="331" r:id="rId26"/>
    <p:sldId id="327" r:id="rId27"/>
    <p:sldId id="328" r:id="rId28"/>
    <p:sldId id="306" r:id="rId29"/>
    <p:sldId id="267" r:id="rId30"/>
    <p:sldId id="268" r:id="rId31"/>
    <p:sldId id="269" r:id="rId32"/>
    <p:sldId id="287" r:id="rId33"/>
    <p:sldId id="298" r:id="rId34"/>
    <p:sldId id="270" r:id="rId35"/>
    <p:sldId id="280" r:id="rId36"/>
    <p:sldId id="271" r:id="rId37"/>
    <p:sldId id="272" r:id="rId38"/>
    <p:sldId id="273" r:id="rId39"/>
    <p:sldId id="274" r:id="rId40"/>
    <p:sldId id="276" r:id="rId41"/>
    <p:sldId id="277" r:id="rId42"/>
    <p:sldId id="278" r:id="rId43"/>
    <p:sldId id="279" r:id="rId44"/>
    <p:sldId id="281" r:id="rId45"/>
    <p:sldId id="282" r:id="rId46"/>
    <p:sldId id="283" r:id="rId47"/>
    <p:sldId id="284" r:id="rId48"/>
    <p:sldId id="285" r:id="rId49"/>
    <p:sldId id="286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307" r:id="rId61"/>
    <p:sldId id="308" r:id="rId62"/>
    <p:sldId id="309" r:id="rId63"/>
    <p:sldId id="310" r:id="rId64"/>
    <p:sldId id="311" r:id="rId65"/>
    <p:sldId id="312" r:id="rId66"/>
    <p:sldId id="313" r:id="rId67"/>
  </p:sldIdLst>
  <p:sldSz cx="12192000" cy="6858000"/>
  <p:notesSz cx="6858000" cy="9144000"/>
  <p:defaultTextStyle>
    <a:defPPr>
      <a:defRPr lang="sk-SK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redný štýl 2 - zvýrazneni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70" autoAdjust="0"/>
  </p:normalViewPr>
  <p:slideViewPr>
    <p:cSldViewPr>
      <p:cViewPr varScale="1">
        <p:scale>
          <a:sx n="101" d="100"/>
          <a:sy n="101" d="100"/>
        </p:scale>
        <p:origin x="144" y="2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Zo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Zo&#353;it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Zo&#353;it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283618236245064E-2"/>
          <c:y val="7.3436590287071293E-2"/>
          <c:w val="0.88212309526882915"/>
          <c:h val="0.84862882827077435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[Zošit1]Hárok1!$A$1:$A$4</c:f>
              <c:strCache>
                <c:ptCount val="4"/>
                <c:pt idx="0">
                  <c:v>Váha1</c:v>
                </c:pt>
                <c:pt idx="1">
                  <c:v>Váha2</c:v>
                </c:pt>
                <c:pt idx="2">
                  <c:v>Váha3</c:v>
                </c:pt>
                <c:pt idx="3">
                  <c:v>Váha4</c:v>
                </c:pt>
              </c:strCache>
            </c:strRef>
          </c:cat>
          <c:val>
            <c:numRef>
              <c:f>[Zošit1]Hárok1!$B$1:$B$4</c:f>
              <c:numCache>
                <c:formatCode>General</c:formatCode>
                <c:ptCount val="4"/>
                <c:pt idx="0">
                  <c:v>0.5</c:v>
                </c:pt>
                <c:pt idx="1">
                  <c:v>0.25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C5-4000-BEB2-0E66C1926F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6863568"/>
        <c:axId val="343844952"/>
      </c:lineChart>
      <c:catAx>
        <c:axId val="34686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343844952"/>
        <c:crosses val="autoZero"/>
        <c:auto val="1"/>
        <c:lblAlgn val="ctr"/>
        <c:lblOffset val="100"/>
        <c:noMultiLvlLbl val="0"/>
      </c:catAx>
      <c:valAx>
        <c:axId val="343844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34686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[Zošit1]Hárok1!$D$1:$D$4</c:f>
              <c:strCache>
                <c:ptCount val="4"/>
                <c:pt idx="0">
                  <c:v>Váha1</c:v>
                </c:pt>
                <c:pt idx="1">
                  <c:v>Váha2</c:v>
                </c:pt>
                <c:pt idx="2">
                  <c:v>Váha3</c:v>
                </c:pt>
                <c:pt idx="3">
                  <c:v>Váha4</c:v>
                </c:pt>
              </c:strCache>
            </c:strRef>
          </c:cat>
          <c:val>
            <c:numRef>
              <c:f>[Zošit1]Hárok1!$E$1:$E$4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2FE-4BB0-AA82-B21FD517CA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6863568"/>
        <c:axId val="88077784"/>
      </c:lineChart>
      <c:catAx>
        <c:axId val="34686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88077784"/>
        <c:crosses val="autoZero"/>
        <c:auto val="1"/>
        <c:lblAlgn val="ctr"/>
        <c:lblOffset val="100"/>
        <c:noMultiLvlLbl val="0"/>
      </c:catAx>
      <c:valAx>
        <c:axId val="88077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34686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[Zošit1]Hárok1!$A$1:$A$4</c:f>
              <c:strCache>
                <c:ptCount val="4"/>
                <c:pt idx="0">
                  <c:v>Váha1</c:v>
                </c:pt>
                <c:pt idx="1">
                  <c:v>Váha2</c:v>
                </c:pt>
                <c:pt idx="2">
                  <c:v>Váha3</c:v>
                </c:pt>
                <c:pt idx="3">
                  <c:v>Váha4</c:v>
                </c:pt>
              </c:strCache>
            </c:strRef>
          </c:cat>
          <c:val>
            <c:numRef>
              <c:f>[Zošit1]Hárok1!$B$1:$B$4</c:f>
              <c:numCache>
                <c:formatCode>General</c:formatCode>
                <c:ptCount val="4"/>
                <c:pt idx="0">
                  <c:v>0.5</c:v>
                </c:pt>
                <c:pt idx="1">
                  <c:v>0.25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FEA-4A86-9889-613E3149E9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7888416"/>
        <c:axId val="88077784"/>
      </c:lineChart>
      <c:catAx>
        <c:axId val="14788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88077784"/>
        <c:crosses val="autoZero"/>
        <c:auto val="1"/>
        <c:lblAlgn val="ctr"/>
        <c:lblOffset val="100"/>
        <c:noMultiLvlLbl val="0"/>
      </c:catAx>
      <c:valAx>
        <c:axId val="88077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14788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sk-SK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1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sk-SK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sk-SK" altLang="en-US" noProof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sk-SK" altLang="en-US" noProof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EB07B-91D5-426A-82E3-E16EBDFD25E6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2BE28A-45E8-4F24-82C2-0EDC0730AFF8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A129A4-A660-4970-8C6D-76067B6F8CD6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83D8D-C19B-4C8B-8719-645DFEF44B37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15798C-53B8-4F7C-9673-BA0436A04DB8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F09319-CBC4-44EC-8BEC-EBBAC446F73D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72F5E-6412-47B8-AAE4-50229046A46C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E9C7F2-B428-4569-A5BD-BAF54459207D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85216E-EFA6-4B90-8EB4-A4227398924D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6DA902-B7CE-48C2-AB5F-319941ADAAD1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D3BE00-0EF9-4F92-A40E-035D50993858}" type="slidenum">
              <a:rPr lang="sk-SK" altLang="en-US"/>
              <a:pPr/>
              <a:t>‹#›</a:t>
            </a:fld>
            <a:endParaRPr lang="sk-SK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altLang="en-US"/>
              <a:t>Click to edit Master text styles</a:t>
            </a:r>
          </a:p>
          <a:p>
            <a:pPr lvl="1"/>
            <a:r>
              <a:rPr lang="sk-SK" altLang="en-US"/>
              <a:t>Second level</a:t>
            </a:r>
          </a:p>
          <a:p>
            <a:pPr lvl="2"/>
            <a:r>
              <a:rPr lang="sk-SK" altLang="en-US"/>
              <a:t>Third level</a:t>
            </a:r>
          </a:p>
          <a:p>
            <a:pPr lvl="3"/>
            <a:r>
              <a:rPr lang="sk-SK" altLang="en-US"/>
              <a:t>Fourth level</a:t>
            </a:r>
          </a:p>
          <a:p>
            <a:pPr lvl="4"/>
            <a:r>
              <a:rPr lang="sk-SK" altLang="en-US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j-lt"/>
              </a:defRPr>
            </a:lvl1pPr>
          </a:lstStyle>
          <a:p>
            <a:pPr>
              <a:defRPr/>
            </a:pPr>
            <a:endParaRPr lang="sk-SK" alt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pitchFamily="18" charset="0"/>
              </a:defRPr>
            </a:lvl1pPr>
          </a:lstStyle>
          <a:p>
            <a:fld id="{C7567018-B1C1-4213-9A74-672D3F7B162E}" type="slidenum">
              <a:rPr lang="sk-SK" altLang="en-US"/>
              <a:pPr/>
              <a:t>‹#›</a:t>
            </a:fld>
            <a:endParaRPr lang="sk-SK" altLang="en-US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sk-SK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24114" y="1557338"/>
            <a:ext cx="7623175" cy="1752600"/>
          </a:xfrm>
        </p:spPr>
        <p:txBody>
          <a:bodyPr/>
          <a:lstStyle/>
          <a:p>
            <a:pPr eaLnBrk="1" hangingPunct="1"/>
            <a:r>
              <a:rPr lang="en-US" sz="4600"/>
              <a:t>Exercise 2-9 MCE:</a:t>
            </a:r>
            <a:r>
              <a:rPr lang="sk-SK" sz="4600"/>
              <a:t> </a:t>
            </a:r>
            <a:r>
              <a:rPr lang="sk-SK" sz="4800"/>
              <a:t>Ordered Weighted Averaging </a:t>
            </a:r>
            <a:endParaRPr lang="sk-SK" sz="460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/>
              <a:t>Predmet: Tvorba rozhodnut</a:t>
            </a:r>
            <a:r>
              <a:rPr lang="sk-SK"/>
              <a:t>í v GIS</a:t>
            </a:r>
          </a:p>
          <a:p>
            <a:pPr eaLnBrk="1" hangingPunct="1"/>
            <a:r>
              <a:rPr lang="sk-SK"/>
              <a:t>Mgr. Martin Iring, Mgr. Vladimír Pelech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Príklad pre 4 vrstvy (3.časť)</a:t>
            </a:r>
          </a:p>
        </p:txBody>
      </p:sp>
      <p:sp>
        <p:nvSpPr>
          <p:cNvPr id="12291" name="Zástupný symbol obsahu 2"/>
          <p:cNvSpPr>
            <a:spLocks noGrp="1"/>
          </p:cNvSpPr>
          <p:nvPr>
            <p:ph idx="1"/>
          </p:nvPr>
        </p:nvSpPr>
        <p:spPr>
          <a:xfrm>
            <a:off x="609600" y="1052513"/>
            <a:ext cx="10972800" cy="5078412"/>
          </a:xfrm>
        </p:spPr>
        <p:txBody>
          <a:bodyPr/>
          <a:lstStyle/>
          <a:p>
            <a:r>
              <a:rPr lang="sk-SK" dirty="0"/>
              <a:t>Vezmeme pixel „y“ a jeho hodnoty pre každú zo 4 vrstiev</a:t>
            </a:r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Hodnoty sú iné ako pre pixel „x“. Pre vrstvu A má pixel hodnotu 175, pre B 210, pre C 230, pre D 45. OWA tieto hodnoty opäť zoradí od najmenšieho, čiže 1. D=45, 2. A=175, 3. B=210, 4. C=230.</a:t>
            </a:r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100312"/>
              </p:ext>
            </p:extLst>
          </p:nvPr>
        </p:nvGraphicFramePr>
        <p:xfrm>
          <a:off x="5555457" y="1643767"/>
          <a:ext cx="1081086" cy="10971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0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endParaRPr lang="sk-SK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18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endParaRPr lang="sk-SK" sz="180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522" marR="91522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Príklad pre 4 vrstvy (4.časť)</a:t>
            </a:r>
          </a:p>
        </p:txBody>
      </p:sp>
      <p:sp>
        <p:nvSpPr>
          <p:cNvPr id="13315" name="Zástupný symbol obsahu 2"/>
          <p:cNvSpPr>
            <a:spLocks noGrp="1"/>
          </p:cNvSpPr>
          <p:nvPr>
            <p:ph idx="1"/>
          </p:nvPr>
        </p:nvSpPr>
        <p:spPr>
          <a:xfrm>
            <a:off x="609600" y="1052513"/>
            <a:ext cx="10972800" cy="5078412"/>
          </a:xfrm>
        </p:spPr>
        <p:txBody>
          <a:bodyPr/>
          <a:lstStyle/>
          <a:p>
            <a:r>
              <a:rPr lang="sk-SK" sz="2800" dirty="0"/>
              <a:t>1. D=45, 2. A=175, 3. B=210, 4. C=230. Podľa poradia potom priradzuje váhy.</a:t>
            </a:r>
          </a:p>
          <a:p>
            <a:r>
              <a:rPr lang="sk-SK" sz="2800" dirty="0"/>
              <a:t>1. </a:t>
            </a:r>
            <a:r>
              <a:rPr lang="sk-SK" sz="2800" dirty="0" err="1"/>
              <a:t>Weight</a:t>
            </a:r>
            <a:r>
              <a:rPr lang="sk-SK" sz="2800" dirty="0"/>
              <a:t> 1, 2. </a:t>
            </a:r>
            <a:r>
              <a:rPr lang="sk-SK" sz="2800" dirty="0" err="1"/>
              <a:t>Weight</a:t>
            </a:r>
            <a:r>
              <a:rPr lang="sk-SK" sz="2800" dirty="0"/>
              <a:t> 2 atď. podľa obrázka, čiže D*0,5, A*0,25, B*0,15 a C*0,1</a:t>
            </a:r>
          </a:p>
        </p:txBody>
      </p:sp>
      <p:pic>
        <p:nvPicPr>
          <p:cNvPr id="13316" name="Obrázok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8076" y="3213101"/>
            <a:ext cx="45370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Príklad pre 4 vrstvy (5.časť)</a:t>
            </a:r>
          </a:p>
        </p:txBody>
      </p:sp>
      <p:sp>
        <p:nvSpPr>
          <p:cNvPr id="14339" name="Zástupný symbol obsahu 2"/>
          <p:cNvSpPr>
            <a:spLocks noGrp="1"/>
          </p:cNvSpPr>
          <p:nvPr>
            <p:ph idx="1"/>
          </p:nvPr>
        </p:nvSpPr>
        <p:spPr>
          <a:xfrm>
            <a:off x="609600" y="1052513"/>
            <a:ext cx="10972800" cy="5078412"/>
          </a:xfrm>
        </p:spPr>
        <p:txBody>
          <a:bodyPr/>
          <a:lstStyle/>
          <a:p>
            <a:r>
              <a:rPr lang="sk-SK" sz="2800" dirty="0"/>
              <a:t>Váhy nie sú priraďované jednotlivým faktorom, ale poradiu, ktoré môže byť pre každý pixel iné!!!</a:t>
            </a:r>
          </a:p>
          <a:p>
            <a:endParaRPr lang="sk-SK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/>
        </p:nvGraphicFramePr>
        <p:xfrm>
          <a:off x="3048000" y="2924175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Pixel 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Pixel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OWA</a:t>
                      </a:r>
                      <a:r>
                        <a:rPr lang="sk-SK" baseline="0" dirty="0"/>
                        <a:t> váha</a:t>
                      </a:r>
                      <a:endParaRPr lang="sk-S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C=125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D=45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0,5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B=180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A=175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0,25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D=200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B=210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0,15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A=250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C=230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/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/>
              <a:t>Stratégia váhovania založená na prijateľnej miere rizika a kompenzácie - Princíp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800" dirty="0"/>
              <a:t>Máme 6 faktorov – to znamená, že musíme priradiť 6 váh.</a:t>
            </a:r>
          </a:p>
          <a:p>
            <a:r>
              <a:rPr lang="sk-SK" sz="2800" dirty="0"/>
              <a:t>Váhy môžu nadobúdať hodnotu od 0 po 1 a ich suma musí byť </a:t>
            </a:r>
            <a:r>
              <a:rPr lang="en-US" sz="2800" dirty="0" err="1"/>
              <a:t>rovn</a:t>
            </a:r>
            <a:r>
              <a:rPr lang="sk-SK" sz="2800" dirty="0"/>
              <a:t>á 1.</a:t>
            </a:r>
          </a:p>
          <a:p>
            <a:r>
              <a:rPr lang="sk-SK" sz="2800" dirty="0"/>
              <a:t>V našom cvičení budeme pracovať s nasledujúcimi váhami poradia:</a:t>
            </a:r>
          </a:p>
          <a:p>
            <a:endParaRPr lang="sk-SK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503614" y="4437064"/>
          <a:ext cx="5112667" cy="16207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7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4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 dirty="0">
                          <a:effectLst/>
                        </a:rPr>
                        <a:t> </a:t>
                      </a:r>
                      <a:endParaRPr lang="sk-SK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1.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2.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3.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4.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5.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6.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MCEMIN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1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MCEAVG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0,16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MCEMAX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 dirty="0">
                          <a:effectLst/>
                        </a:rPr>
                        <a:t>0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1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MCEMIDAND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0,3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0,125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0,05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0,025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MCEMIDOR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0,025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0,05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0,125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0,3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541">
                <a:tc>
                  <a:txBody>
                    <a:bodyPr/>
                    <a:lstStyle/>
                    <a:p>
                      <a:pPr algn="l" fontAlgn="b"/>
                      <a:r>
                        <a:rPr lang="sk-SK" sz="1100" u="none" strike="noStrike">
                          <a:effectLst/>
                        </a:rPr>
                        <a:t>MCEARNT</a:t>
                      </a:r>
                      <a:endParaRPr lang="sk-SK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0,5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>
                          <a:effectLst/>
                        </a:rPr>
                        <a:t>0</a:t>
                      </a:r>
                      <a:endParaRPr lang="sk-SK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100" u="none" strike="noStrike" dirty="0">
                          <a:effectLst/>
                        </a:rPr>
                        <a:t>0</a:t>
                      </a:r>
                      <a:endParaRPr lang="sk-SK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800" dirty="0"/>
              <a:t>Znázornenie uvedených stratégií na grafe rizika/prijateľnej miery kompromisu</a:t>
            </a:r>
            <a:r>
              <a:rPr lang="en-US" sz="2800" dirty="0"/>
              <a:t>(tradeoff)</a:t>
            </a:r>
            <a:endParaRPr lang="sk-SK" sz="2800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163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/>
              <a:t>Stratégia váhovania založená na prijateľnej miere rizika a kompenzácie II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571745"/>
            <a:ext cx="5286412" cy="313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BlokTextu 5"/>
          <p:cNvSpPr txBox="1"/>
          <p:nvPr/>
        </p:nvSpPr>
        <p:spPr>
          <a:xfrm>
            <a:off x="4701998" y="5715016"/>
            <a:ext cx="2788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Zdroj: </a:t>
            </a:r>
            <a:r>
              <a:rPr lang="sk-SK" dirty="0" err="1"/>
              <a:t>Idrisi</a:t>
            </a:r>
            <a:r>
              <a:rPr lang="sk-SK" dirty="0"/>
              <a:t> </a:t>
            </a:r>
            <a:r>
              <a:rPr lang="sk-SK" dirty="0" err="1"/>
              <a:t>Selva</a:t>
            </a:r>
            <a:r>
              <a:rPr lang="sk-SK" dirty="0"/>
              <a:t> </a:t>
            </a:r>
            <a:r>
              <a:rPr lang="sk-SK" dirty="0" err="1"/>
              <a:t>Tutorial</a:t>
            </a:r>
            <a:endParaRPr lang="sk-SK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E46D4D-67D0-4CF7-B2C1-F332196B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Miera rizika – os x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8875003-33FC-4F53-9CB0-D158243A5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O polohe v rámci vyššie uvedeného obrázka rozhoduje hodnota a umiestnenie poradových váh.</a:t>
            </a:r>
          </a:p>
          <a:p>
            <a:r>
              <a:rPr lang="sk-SK" dirty="0"/>
              <a:t>Pre približné určenie rizika je potrebné naznačiť graf, jednotlivých váh a vychádzať z jeho vrcholu:</a:t>
            </a:r>
          </a:p>
          <a:p>
            <a:pPr lvl="1"/>
            <a:r>
              <a:rPr lang="sk-SK" dirty="0"/>
              <a:t>Čím viac vľavo, tým menšia miera rizika</a:t>
            </a:r>
          </a:p>
          <a:p>
            <a:pPr lvl="1"/>
            <a:r>
              <a:rPr lang="sk-SK" dirty="0"/>
              <a:t>Blízko stredu, priemerná miera rizika</a:t>
            </a:r>
          </a:p>
          <a:p>
            <a:pPr lvl="1"/>
            <a:r>
              <a:rPr lang="sk-SK" dirty="0"/>
              <a:t>Čím viac vpravo, tým väčšia miera rizika</a:t>
            </a:r>
          </a:p>
          <a:p>
            <a:r>
              <a:rPr lang="sk-SK" dirty="0"/>
              <a:t>Viac ako 1 vrchol nemá zmysel</a:t>
            </a:r>
          </a:p>
          <a:p>
            <a:pPr lvl="1"/>
            <a:r>
              <a:rPr lang="sk-SK" dirty="0"/>
              <a:t>Nízke a vysoké riziko súčasne?!</a:t>
            </a:r>
          </a:p>
          <a:p>
            <a:pPr marL="0" indent="0">
              <a:buNone/>
            </a:pPr>
            <a:endParaRPr lang="sk-SK" dirty="0"/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3962F5EF-92F4-43F9-819A-6378F54A3F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6479312"/>
              </p:ext>
            </p:extLst>
          </p:nvPr>
        </p:nvGraphicFramePr>
        <p:xfrm>
          <a:off x="7515225" y="3429000"/>
          <a:ext cx="4067175" cy="2767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8039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E46D4D-67D0-4CF7-B2C1-F332196B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Kompromis – os 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8875003-33FC-4F53-9CB0-D158243A5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Pre približné určenie kompromisu je opäť potrebné naznačiť si graf jednotlivých váh a vychádzať z tvaru:</a:t>
            </a:r>
          </a:p>
          <a:p>
            <a:pPr lvl="1"/>
            <a:r>
              <a:rPr lang="sk-SK" dirty="0"/>
              <a:t>Ak má graf ostrý vrchol, tak kompromis je minimálny (napr. váhy 0, 1, 0, 0)</a:t>
            </a:r>
          </a:p>
          <a:p>
            <a:pPr lvl="1"/>
            <a:r>
              <a:rPr lang="sk-SK" dirty="0"/>
              <a:t>Čím menší vrchol grafu, tým väčšia miera kompromisu</a:t>
            </a:r>
          </a:p>
          <a:p>
            <a:pPr lvl="1"/>
            <a:r>
              <a:rPr lang="sk-SK" dirty="0"/>
              <a:t>Ak graf nemá vrchol, kompromis je maximálny (rovnaké hodnoty pre všetky poradové váhy)</a:t>
            </a:r>
          </a:p>
        </p:txBody>
      </p:sp>
    </p:spTree>
    <p:extLst>
      <p:ext uri="{BB962C8B-B14F-4D97-AF65-F5344CB8AC3E}">
        <p14:creationId xmlns:p14="http://schemas.microsoft.com/office/powerpoint/2010/main" val="3583371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E46D4D-67D0-4CF7-B2C1-F332196B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Kompromis – os y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CEADB83-DC60-4E41-B4A5-DE86F53DBD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ED80B122-4BAC-4DDA-BDAF-0F77DF15F9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/>
          </a:p>
        </p:txBody>
      </p:sp>
      <p:graphicFrame>
        <p:nvGraphicFramePr>
          <p:cNvPr id="8" name="Zástupný objekt pre obsah 7">
            <a:extLst>
              <a:ext uri="{FF2B5EF4-FFF2-40B4-BE49-F238E27FC236}">
                <a16:creationId xmlns:a16="http://schemas.microsoft.com/office/drawing/2014/main" id="{49925035-00F7-4DBE-BCF9-901560A20645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9600" y="2174875"/>
          <a:ext cx="53863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Zástupný objekt pre obsah 8">
            <a:extLst>
              <a:ext uri="{FF2B5EF4-FFF2-40B4-BE49-F238E27FC236}">
                <a16:creationId xmlns:a16="http://schemas.microsoft.com/office/drawing/2014/main" id="{58D7B27B-152C-4C06-9FAB-BC311E8D0CCD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962505098"/>
              </p:ext>
            </p:extLst>
          </p:nvPr>
        </p:nvGraphicFramePr>
        <p:xfrm>
          <a:off x="6192838" y="3933056"/>
          <a:ext cx="5389562" cy="2193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44370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MCEMIN/MCEAVG/MCEMAX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65650"/>
          </a:xfrm>
        </p:spPr>
        <p:txBody>
          <a:bodyPr/>
          <a:lstStyle/>
          <a:p>
            <a:r>
              <a:rPr lang="sk-SK" sz="2100" b="1" dirty="0"/>
              <a:t>MCEMIN – výsledok podobný s AND variantom BOOL kombinácie</a:t>
            </a:r>
          </a:p>
          <a:p>
            <a:pPr lvl="1"/>
            <a:r>
              <a:rPr lang="sk-SK" sz="2100" dirty="0"/>
              <a:t>Konzervatívny odhad vhodnosti pre výstavbu. Minimálna hodnota miery rizika</a:t>
            </a:r>
            <a:r>
              <a:rPr lang="en-US" sz="2100" dirty="0"/>
              <a:t>. </a:t>
            </a:r>
            <a:r>
              <a:rPr lang="en-US" sz="2100" dirty="0" err="1"/>
              <a:t>Nulov</a:t>
            </a:r>
            <a:r>
              <a:rPr lang="sk-SK" sz="2100" dirty="0"/>
              <a:t>á hodnota prijateľnej hodnoty miery kompenzácie faktorov.</a:t>
            </a:r>
          </a:p>
          <a:p>
            <a:r>
              <a:rPr lang="sk-SK" sz="2100" b="1" dirty="0"/>
              <a:t>MCEAVG - výsledok zhodný s variantom bez použitia OWA</a:t>
            </a:r>
          </a:p>
          <a:p>
            <a:pPr lvl="1"/>
            <a:r>
              <a:rPr lang="sk-SK" sz="2100" dirty="0"/>
              <a:t>Stredná cesta. Priemerné riziko chyby. Maximálna prijateľná hodnota miery kompenzácie faktorov.</a:t>
            </a:r>
          </a:p>
          <a:p>
            <a:r>
              <a:rPr lang="sk-SK" sz="2100" b="1" dirty="0"/>
              <a:t>MCEMAX – výsledok podobný s OR variantom BOOL kombinácie</a:t>
            </a:r>
          </a:p>
          <a:p>
            <a:pPr lvl="1"/>
            <a:r>
              <a:rPr lang="sk-SK" sz="2100" dirty="0"/>
              <a:t>Maximalistické riešenie. Vysoká hodnota miery rizika vymedzenia chybných oblastí. </a:t>
            </a:r>
            <a:r>
              <a:rPr lang="en-US" sz="2100" dirty="0" err="1"/>
              <a:t>Nulov</a:t>
            </a:r>
            <a:r>
              <a:rPr lang="sk-SK" sz="2100" dirty="0"/>
              <a:t>á hodnota prijateľnej hodnoty miery kompenzácie faktorov – nie je potrebná.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MCEMIN/MCEAVG/MCEMAX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65650"/>
          </a:xfrm>
        </p:spPr>
        <p:txBody>
          <a:bodyPr/>
          <a:lstStyle/>
          <a:p>
            <a:endParaRPr lang="sk-SK" sz="2100" dirty="0"/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3CA0F5D0-0D43-4C1B-B040-7556E7AF0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052736"/>
            <a:ext cx="4178228" cy="3600000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7F818775-8A4E-46DA-8318-5EE453870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613" y="2980186"/>
            <a:ext cx="4178225" cy="360000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4055E14E-60A3-4A27-878C-5C1D1C392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8380" y="1058863"/>
            <a:ext cx="417822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2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k-SK"/>
              <a:t>Úvod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k-SK" sz="2800" dirty="0"/>
              <a:t>V cvičení nadviažeme na získané vedomosti.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k-SK" sz="2800" dirty="0"/>
              <a:t>Do riešenia vhodnosti územia na rozvoj rezidenčného bývania v meste Westborough, USA zavedieme techniku OWA – (</a:t>
            </a:r>
            <a:r>
              <a:rPr lang="sk-SK" sz="2800" dirty="0" err="1"/>
              <a:t>Ordered</a:t>
            </a:r>
            <a:r>
              <a:rPr lang="sk-SK" sz="2800" dirty="0"/>
              <a:t> </a:t>
            </a:r>
            <a:r>
              <a:rPr lang="sk-SK" sz="2800" dirty="0" err="1"/>
              <a:t>weighted</a:t>
            </a:r>
            <a:r>
              <a:rPr lang="sk-SK" sz="2800" dirty="0"/>
              <a:t> </a:t>
            </a:r>
            <a:r>
              <a:rPr lang="sk-SK" sz="2800" dirty="0" err="1"/>
              <a:t>averaging</a:t>
            </a:r>
            <a:r>
              <a:rPr lang="sk-SK" sz="2800" dirty="0"/>
              <a:t> - voľne po slovensky „vážené priemerovanie zoradených faktorov“).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k-SK" sz="2800" dirty="0"/>
              <a:t>Poradie faktorov určujeme na základe hodnoty relatívnej vhodnosti. Váhy zoradených faktorov určíme na základe zvolenej stratégie vymedzenia vhodných oblastí pre rezidenčné bývanie.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sk-SK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k-SK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MCEMIDAND/MCEARNT/MCEMIDOR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100" b="1" dirty="0"/>
              <a:t>MCEMIDAND</a:t>
            </a:r>
          </a:p>
          <a:p>
            <a:pPr lvl="1"/>
            <a:r>
              <a:rPr lang="sk-SK" sz="2100" dirty="0"/>
              <a:t>Podpriemerná hodnota rizika, priemerná hodnota miery prijateľnej miery kompenzácie. </a:t>
            </a:r>
          </a:p>
          <a:p>
            <a:r>
              <a:rPr lang="sk-SK" sz="2100" b="1" dirty="0"/>
              <a:t>MCEARNT</a:t>
            </a:r>
          </a:p>
          <a:p>
            <a:pPr lvl="1"/>
            <a:r>
              <a:rPr lang="sk-SK" sz="2100" dirty="0" err="1"/>
              <a:t>Mediánová</a:t>
            </a:r>
            <a:r>
              <a:rPr lang="sk-SK" sz="2100" dirty="0"/>
              <a:t> stratégia. Stredná hodnota miery rizika, menšia hodnota miery kompenzácie.</a:t>
            </a:r>
          </a:p>
          <a:p>
            <a:r>
              <a:rPr lang="sk-SK" sz="2100" b="1" dirty="0"/>
              <a:t>MCEMIDOR</a:t>
            </a:r>
          </a:p>
          <a:p>
            <a:pPr lvl="1"/>
            <a:r>
              <a:rPr lang="sk-SK" sz="2100" dirty="0"/>
              <a:t>Nadpriemerná hodnota rizika, priemerná hodnota miery prijateľnej miery kompenzácie. </a:t>
            </a:r>
          </a:p>
          <a:p>
            <a:endParaRPr lang="sk-SK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MCEMIDAND/MCEARNT/MCEMIDOR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63E13D59-6A30-4839-ABBB-8BA72C697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4178225" cy="360000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88DF930D-ABF0-4A17-B9F0-924C624E6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75" y="1196752"/>
            <a:ext cx="4178225" cy="36000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738CC0A4-0B31-4710-BAD4-5BF3DB102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887" y="3179314"/>
            <a:ext cx="417822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83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Reškálovanie</a:t>
            </a:r>
            <a:r>
              <a:rPr lang="sk-SK" dirty="0"/>
              <a:t> váh faktorov podľa skupín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09600" y="1589089"/>
            <a:ext cx="10972800" cy="4530725"/>
          </a:xfrm>
        </p:spPr>
        <p:txBody>
          <a:bodyPr/>
          <a:lstStyle/>
          <a:p>
            <a:r>
              <a:rPr lang="sk-SK" sz="2400" dirty="0"/>
              <a:t>V úlohe vystupujú dve záujmové skupiny:</a:t>
            </a:r>
          </a:p>
          <a:p>
            <a:pPr lvl="1"/>
            <a:r>
              <a:rPr lang="sk-SK" sz="2000" dirty="0"/>
              <a:t>Developeri, ktorí definovali 4 faktory majúce vplyv na cenu výstavby (sumárna váha 0,7842)</a:t>
            </a:r>
          </a:p>
          <a:p>
            <a:pPr lvl="1"/>
            <a:r>
              <a:rPr lang="sk-SK" sz="2000" dirty="0"/>
              <a:t>Environmentálni aktivisti, definovali 2 faktory, obavy z vplyvu na životné prostredie (0,2158)</a:t>
            </a:r>
          </a:p>
          <a:p>
            <a:r>
              <a:rPr lang="sk-SK" sz="2400" dirty="0"/>
              <a:t>Z uvedeného vyplýva, že vplyv na výsledné rozhodnutie majú hlavne developeri a nimi definované faktory, ktorých sumárna váha je takmer 4x vyššia.</a:t>
            </a:r>
            <a:endParaRPr lang="sk-SK" sz="2000" dirty="0"/>
          </a:p>
          <a:p>
            <a:r>
              <a:rPr lang="sk-SK" sz="2400" dirty="0"/>
              <a:t>Rozkol medzi skupinami môžeme spôsobiť aj vzťah k riziku.</a:t>
            </a:r>
          </a:p>
          <a:p>
            <a:pPr lvl="1"/>
            <a:r>
              <a:rPr lang="sk-SK" sz="2000" dirty="0"/>
              <a:t>Aktivisti nebudú ochotní akceptovať zvýšenú mieru rizika zlého rozhodnutia, čím môže dôjsť k poškodeniu životného prostredia.</a:t>
            </a:r>
          </a:p>
          <a:p>
            <a:pPr lvl="1"/>
            <a:r>
              <a:rPr lang="sk-SK" sz="2000" dirty="0"/>
              <a:t>Developer, ktorý chce hlavne zarobiť, sa o životné prostredie veľmi starať nebude.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Reškálovanie</a:t>
            </a:r>
            <a:r>
              <a:rPr lang="sk-SK" dirty="0"/>
              <a:t> váh faktorov podľa skupín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09600" y="1589089"/>
            <a:ext cx="10972800" cy="4530725"/>
          </a:xfrm>
        </p:spPr>
        <p:txBody>
          <a:bodyPr/>
          <a:lstStyle/>
          <a:p>
            <a:r>
              <a:rPr lang="sk-SK" sz="2400" dirty="0"/>
              <a:t>Vzhľadom na rozdielne záujmy skupín a ich vzťah k riziku je vhodné rozhodovací proces rozdeliť, a následne výsledky za obe skupiny spojiť.</a:t>
            </a:r>
          </a:p>
          <a:p>
            <a:r>
              <a:rPr lang="sk-SK" sz="2400" dirty="0"/>
              <a:t>Pri environmentálnych faktoroch použijeme v metóde WLC váhy uvedené nižšie (vľavo) a pre metódu OWA váhy podľa MCEMIN, minimálna miera rizika.</a:t>
            </a:r>
          </a:p>
          <a:p>
            <a:r>
              <a:rPr lang="sk-SK" sz="2400" dirty="0"/>
              <a:t>Pre faktory vplývajúce na cenu výstavby použijeme v metóde WLC váhy uvedené nižšie (vpravo) a pre metódu OWA váhy podľa MCEAVG.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8164" y="4428579"/>
            <a:ext cx="2782887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5551" y="4868192"/>
            <a:ext cx="293846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004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E718023F-5839-4877-8E99-A6A86E1CA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Výsledky za rozhodovací proces po skupinách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2012EDC-65ED-4EB9-8DAD-62D820082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96752"/>
            <a:ext cx="5386917" cy="639762"/>
          </a:xfrm>
        </p:spPr>
        <p:txBody>
          <a:bodyPr/>
          <a:lstStyle/>
          <a:p>
            <a:pPr algn="ctr"/>
            <a:r>
              <a:rPr lang="sk-SK" b="0" dirty="0" err="1"/>
              <a:t>Costfactors</a:t>
            </a:r>
            <a:endParaRPr lang="sk-SK" b="0" dirty="0"/>
          </a:p>
        </p:txBody>
      </p:sp>
      <p:pic>
        <p:nvPicPr>
          <p:cNvPr id="10" name="Zástupný objekt pre obsah 9">
            <a:extLst>
              <a:ext uri="{FF2B5EF4-FFF2-40B4-BE49-F238E27FC236}">
                <a16:creationId xmlns:a16="http://schemas.microsoft.com/office/drawing/2014/main" id="{45126596-F83F-4D3D-A09E-DCBC72CAA4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9825" y="1845304"/>
            <a:ext cx="5013866" cy="4320000"/>
          </a:xfrm>
          <a:prstGeom prst="rect">
            <a:avLst/>
          </a:prstGeom>
        </p:spPr>
      </p:pic>
      <p:sp>
        <p:nvSpPr>
          <p:cNvPr id="6" name="Zástupný text 5">
            <a:extLst>
              <a:ext uri="{FF2B5EF4-FFF2-40B4-BE49-F238E27FC236}">
                <a16:creationId xmlns:a16="http://schemas.microsoft.com/office/drawing/2014/main" id="{388E2352-BABA-4243-BA46-BF42868FC6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8" y="1205062"/>
            <a:ext cx="5389033" cy="639762"/>
          </a:xfrm>
        </p:spPr>
        <p:txBody>
          <a:bodyPr/>
          <a:lstStyle/>
          <a:p>
            <a:pPr algn="ctr"/>
            <a:r>
              <a:rPr lang="sk-SK" b="0" dirty="0" err="1"/>
              <a:t>Envfactors</a:t>
            </a:r>
            <a:endParaRPr lang="sk-SK" b="0" dirty="0"/>
          </a:p>
        </p:txBody>
      </p:sp>
      <p:pic>
        <p:nvPicPr>
          <p:cNvPr id="11" name="Zástupný objekt pre obsah 10">
            <a:extLst>
              <a:ext uri="{FF2B5EF4-FFF2-40B4-BE49-F238E27FC236}">
                <a16:creationId xmlns:a16="http://schemas.microsoft.com/office/drawing/2014/main" id="{6A6A3A36-D838-4B2A-B699-F4D4B7FD50A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94650" y="1844824"/>
            <a:ext cx="501386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42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F2DF48-D922-4228-AFF6-90E266793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Zlúčenie oboch výstupov</a:t>
            </a:r>
          </a:p>
        </p:txBody>
      </p:sp>
      <p:sp>
        <p:nvSpPr>
          <p:cNvPr id="7" name="Zástupný objekt pre obsah 6">
            <a:extLst>
              <a:ext uri="{FF2B5EF4-FFF2-40B4-BE49-F238E27FC236}">
                <a16:creationId xmlns:a16="http://schemas.microsoft.com/office/drawing/2014/main" id="{856F6861-C1E8-4DD9-B26E-B3A783FB3D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Oba výstupy majú rovnakú WLC váhu, aby sme vyrovnali vplyv kritérií za obe skupiny.</a:t>
            </a:r>
          </a:p>
          <a:p>
            <a:r>
              <a:rPr lang="sk-SK" dirty="0"/>
              <a:t>Vo voľbe OWA chceme minimalizovať riziko, čiže pre dvojicu faktorov váhy poradia (1, 0).</a:t>
            </a:r>
          </a:p>
        </p:txBody>
      </p:sp>
    </p:spTree>
    <p:extLst>
      <p:ext uri="{BB962C8B-B14F-4D97-AF65-F5344CB8AC3E}">
        <p14:creationId xmlns:p14="http://schemas.microsoft.com/office/powerpoint/2010/main" val="2250964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E718023F-5839-4877-8E99-A6A86E1CA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Zmena výsledku po rozdelení na skupiny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2012EDC-65ED-4EB9-8DAD-62D820082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196752"/>
            <a:ext cx="5386917" cy="639762"/>
          </a:xfrm>
        </p:spPr>
        <p:txBody>
          <a:bodyPr/>
          <a:lstStyle/>
          <a:p>
            <a:pPr algn="ctr"/>
            <a:r>
              <a:rPr lang="sk-SK" b="0" dirty="0"/>
              <a:t>Pôvodný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388E2352-BABA-4243-BA46-BF42868FC6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8" y="1205062"/>
            <a:ext cx="5389033" cy="639762"/>
          </a:xfrm>
        </p:spPr>
        <p:txBody>
          <a:bodyPr/>
          <a:lstStyle/>
          <a:p>
            <a:pPr algn="ctr"/>
            <a:r>
              <a:rPr lang="sk-SK" b="0" dirty="0"/>
              <a:t>Po rozdelení</a:t>
            </a:r>
          </a:p>
        </p:txBody>
      </p:sp>
      <p:pic>
        <p:nvPicPr>
          <p:cNvPr id="14" name="Zástupný objekt pre obsah 13">
            <a:extLst>
              <a:ext uri="{FF2B5EF4-FFF2-40B4-BE49-F238E27FC236}">
                <a16:creationId xmlns:a16="http://schemas.microsoft.com/office/drawing/2014/main" id="{0128AE57-F9BD-4DA9-845C-188F890BF5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66107" y="1845304"/>
            <a:ext cx="5013869" cy="4320000"/>
          </a:xfrm>
          <a:prstGeom prst="rect">
            <a:avLst/>
          </a:prstGeom>
        </p:spPr>
      </p:pic>
      <p:pic>
        <p:nvPicPr>
          <p:cNvPr id="8" name="Zástupný objekt pre obsah 7">
            <a:extLst>
              <a:ext uri="{FF2B5EF4-FFF2-40B4-BE49-F238E27FC236}">
                <a16:creationId xmlns:a16="http://schemas.microsoft.com/office/drawing/2014/main" id="{35240BA7-4156-45A3-BC6D-C821C7A83E5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56040" y="1845304"/>
            <a:ext cx="5013869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285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E718023F-5839-4877-8E99-A6A86E1CA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Zmena výsledku po rozdelení na skupiny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A250AA6-4308-4D03-94FF-59C3F71E1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Došlo k vyrovnaniu váh za faktory jednotlivých skupín.</a:t>
            </a:r>
          </a:p>
          <a:p>
            <a:r>
              <a:rPr lang="sk-SK" dirty="0"/>
              <a:t>Zväčšil sa vplyv environmentálnych faktorov na výsledok.</a:t>
            </a:r>
          </a:p>
          <a:p>
            <a:r>
              <a:rPr lang="sk-SK" dirty="0"/>
              <a:t>V porovnaní s pôvodným výsledkom sú väčšie plochy úplne nevyhovujúce.</a:t>
            </a:r>
          </a:p>
          <a:p>
            <a:r>
              <a:rPr lang="sk-SK" dirty="0"/>
              <a:t>Znížil sa vplyv faktora vzdialenosti od cesty (pridať do výstupu vektor </a:t>
            </a:r>
            <a:r>
              <a:rPr lang="sk-SK" dirty="0" err="1"/>
              <a:t>mceroads</a:t>
            </a:r>
            <a:r>
              <a:rPr lang="sk-SK" dirty="0"/>
              <a:t>) a zvýšil sa vplyv vzdialenosti od vodných plôch (pridať do výstupu raster </a:t>
            </a:r>
            <a:r>
              <a:rPr lang="sk-SK" dirty="0" err="1"/>
              <a:t>mcewater</a:t>
            </a:r>
            <a:r>
              <a:rPr lang="sk-SK" dirty="0"/>
              <a:t> a nastaviť priehľadnosť).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34384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Ktorá stratégia je najlepšia</a:t>
            </a:r>
            <a:r>
              <a:rPr lang="en-US"/>
              <a:t>???</a:t>
            </a:r>
            <a:endParaRPr lang="sk-SK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/>
              <a:t>Kontrola v</a:t>
            </a:r>
            <a:r>
              <a:rPr lang="sk-SK" sz="2800"/>
              <a:t>ýsledkov na základe miestneho šetrenia – kvalita výsledkov predikcie.</a:t>
            </a:r>
          </a:p>
          <a:p>
            <a:endParaRPr lang="sk-SK" sz="2800"/>
          </a:p>
          <a:p>
            <a:r>
              <a:rPr lang="sk-SK" sz="2800"/>
              <a:t>Otázky</a:t>
            </a:r>
            <a:r>
              <a:rPr lang="en-US" sz="2800"/>
              <a:t>?</a:t>
            </a:r>
            <a:endParaRPr lang="sk-SK" sz="2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>
          <a:xfrm>
            <a:off x="2063750" y="2636839"/>
            <a:ext cx="8229600" cy="1139825"/>
          </a:xfrm>
        </p:spPr>
        <p:txBody>
          <a:bodyPr/>
          <a:lstStyle/>
          <a:p>
            <a:pPr algn="ctr" eaLnBrk="1" hangingPunct="1"/>
            <a:r>
              <a:rPr lang="sk-SK"/>
              <a:t>Ďakujem za pozornosť</a:t>
            </a:r>
            <a:r>
              <a:rPr lang="en-US"/>
              <a:t>!</a:t>
            </a:r>
            <a:endParaRPr lang="sk-SK"/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4727576" y="5732464"/>
            <a:ext cx="5749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Nasleduje podrobn</a:t>
            </a:r>
            <a:r>
              <a:rPr lang="sk-SK"/>
              <a:t>ý pracovný postup celého cvičenia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k-SK"/>
              <a:t>Obmedzenia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k-SK" sz="2800" dirty="0"/>
              <a:t>Ostávajú bez zmeny</a:t>
            </a:r>
          </a:p>
          <a:p>
            <a:pPr lvl="1" eaLnBrk="1" hangingPunct="1"/>
            <a:r>
              <a:rPr lang="sk-SK" dirty="0"/>
              <a:t>Nová rezidenčná výstavba musí byť minimálne 50 m od otvorených vodných plôch.</a:t>
            </a:r>
          </a:p>
          <a:p>
            <a:pPr lvl="1" eaLnBrk="1" hangingPunct="1"/>
            <a:r>
              <a:rPr lang="sk-SK" dirty="0"/>
              <a:t>Nová rezidenčná výstavba musí brať do úvahy krajinnú pokrývku – </a:t>
            </a:r>
            <a:r>
              <a:rPr lang="sk-SK" dirty="0" err="1"/>
              <a:t>developované</a:t>
            </a:r>
            <a:r>
              <a:rPr lang="sk-SK" dirty="0"/>
              <a:t> plochy, transportné koridory a vodné plochy nie sú vhodné na výstavbu.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1" y="1052514"/>
            <a:ext cx="3827463" cy="369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Spustenie nástroja Decision Wizard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11900" y="1125538"/>
            <a:ext cx="3455988" cy="3683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Otvorenie existujúceho projektu </a:t>
            </a:r>
          </a:p>
        </p:txBody>
      </p:sp>
      <p:pic>
        <p:nvPicPr>
          <p:cNvPr id="23556" name="Obrázek 3" descr="ps2_1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527801" y="908050"/>
            <a:ext cx="3432175" cy="6477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Potvrdenie voľby na prepísanie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výsledkov zvoleného projektu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008439" y="4437063"/>
            <a:ext cx="2414587" cy="64611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</a:t>
            </a: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ženie projektu pod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novým názvom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808663" y="1111251"/>
            <a:ext cx="4184650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Akceptácia vysvetlenia rozdielov medzi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Obmedzeniami a faktormi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35638" y="1125538"/>
            <a:ext cx="4394200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Voľba súborov obsahujúcich obmedzenia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35639" y="1125538"/>
            <a:ext cx="3830637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Voľba súborov obsahujúcich faktory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92539" y="5445126"/>
            <a:ext cx="4941887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mapy obsahujúcej neštandardizovaný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 krajinnej pokrývky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42225" y="765175"/>
            <a:ext cx="2184400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Všimnite si legendu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13" y="836613"/>
            <a:ext cx="4686300" cy="64611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mapy obsahujúcej štandardizovaný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 krajinnej pokrývky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35864" y="2047875"/>
            <a:ext cx="2185987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Všimnite si legendu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35639" y="4365626"/>
            <a:ext cx="3813175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Štandardizácia faktora vzdialenosti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centra mesta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k-SK"/>
              <a:t>Faktory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k-SK" sz="2800"/>
              <a:t>Ostávajú</a:t>
            </a:r>
            <a:r>
              <a:rPr lang="sk-SK"/>
              <a:t> bez zmeny</a:t>
            </a:r>
          </a:p>
          <a:p>
            <a:pPr lvl="1" eaLnBrk="1" hangingPunct="1"/>
            <a:r>
              <a:rPr lang="sk-SK"/>
              <a:t>Vzdialenosť od centra mesta.</a:t>
            </a:r>
          </a:p>
          <a:p>
            <a:pPr lvl="1" eaLnBrk="1" hangingPunct="1"/>
            <a:r>
              <a:rPr lang="sk-SK"/>
              <a:t>Vzdialenosť od cestnej siete.</a:t>
            </a:r>
          </a:p>
          <a:p>
            <a:pPr lvl="1" eaLnBrk="1" hangingPunct="1"/>
            <a:r>
              <a:rPr lang="sk-SK"/>
              <a:t>Sklon georeliéfu.</a:t>
            </a:r>
          </a:p>
          <a:p>
            <a:pPr lvl="1" eaLnBrk="1" hangingPunct="1"/>
            <a:r>
              <a:rPr lang="sk-SK"/>
              <a:t>Krajinná pokrývka.</a:t>
            </a:r>
          </a:p>
          <a:p>
            <a:pPr lvl="1" eaLnBrk="1" hangingPunct="1"/>
            <a:r>
              <a:rPr lang="sk-SK"/>
              <a:t>Vzdialenosť k otvorenej vodnej ploche.</a:t>
            </a:r>
          </a:p>
          <a:p>
            <a:pPr lvl="1" eaLnBrk="1" hangingPunct="1"/>
            <a:r>
              <a:rPr lang="sk-SK"/>
              <a:t>Vzdialenosť k developovanému územiu.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35639" y="4365626"/>
            <a:ext cx="3813175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Štandardizácia faktora vzdialenosti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vodných plôch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35639" y="4365626"/>
            <a:ext cx="3813175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Štandardizácia faktora vzdialenosti 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cestnej infraštruktúry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35638" y="4365626"/>
            <a:ext cx="3211512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Štandardizácia faktora sklonu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georeliéfu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35639" y="4365626"/>
            <a:ext cx="3749675" cy="6461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Štandardizácia faktora vzdialenosti</a:t>
            </a:r>
          </a:p>
          <a:p>
            <a:pPr eaLnBrk="1" hangingPunct="1">
              <a:defRPr/>
            </a:pPr>
            <a:r>
              <a:rPr lang="sk-SK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developovaného územia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k-SK" sz="3800"/>
              <a:t>Fuzzy štandardizácia vstupných faktorov do súvislej škály – ostáva bez zmeny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k-SK" sz="2800"/>
              <a:t>Všetky faktory sú reškálované do rovnakého rozpätia </a:t>
            </a:r>
            <a:r>
              <a:rPr lang="en-US" sz="2800"/>
              <a:t>(0-255)</a:t>
            </a:r>
            <a:r>
              <a:rPr lang="sk-SK" sz="2800"/>
              <a:t> podľa rôznych matematických funkcií.</a:t>
            </a:r>
            <a:endParaRPr lang="en-US" sz="2800"/>
          </a:p>
          <a:p>
            <a:pPr eaLnBrk="1" hangingPunct="1"/>
            <a:r>
              <a:rPr lang="sk-SK" sz="2800"/>
              <a:t>Štandardizácia je proces zjednotenia parametrov vstupných faktorov, umožňuje multikriteriálnu tvorbu rozhodnutí.</a:t>
            </a:r>
          </a:p>
          <a:p>
            <a:pPr eaLnBrk="1" hangingPunct="1"/>
            <a:r>
              <a:rPr lang="sk-SK" sz="2800"/>
              <a:t>Voľba matematickej funkcie pre štandardizáciu jednotlivých faktorov je závislá na poznaní vplyvu daného faktora na vhodnosť územia pre výstavbu a jeho priebehu.</a:t>
            </a:r>
          </a:p>
          <a:p>
            <a:pPr eaLnBrk="1" hangingPunct="1"/>
            <a:endParaRPr lang="sk-SK" sz="26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09600" y="333376"/>
            <a:ext cx="9612313" cy="1139825"/>
          </a:xfrm>
        </p:spPr>
        <p:txBody>
          <a:bodyPr/>
          <a:lstStyle/>
          <a:p>
            <a:r>
              <a:rPr lang="sk-SK" dirty="0"/>
              <a:t>Priradenie váh faktorom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800"/>
              <a:t>Bližšie bolo popísané v predchádzajúcom cvičení.</a:t>
            </a:r>
          </a:p>
          <a:p>
            <a:r>
              <a:rPr lang="sk-SK" sz="2800"/>
              <a:t>Suma váh faktorov sa musí rovnať 1.</a:t>
            </a:r>
          </a:p>
          <a:p>
            <a:r>
              <a:rPr lang="sk-SK" sz="2800"/>
              <a:t>Najvyššiu váhu majú faktory sklonu a vzdialenosti od cestnej infraštruktúry.</a:t>
            </a:r>
          </a:p>
          <a:p>
            <a:r>
              <a:rPr lang="en-US" sz="2800"/>
              <a:t>Nadpriemern</a:t>
            </a:r>
            <a:r>
              <a:rPr lang="sk-SK" sz="2800"/>
              <a:t>é hodnoty</a:t>
            </a:r>
            <a:r>
              <a:rPr lang="en-US" sz="2800"/>
              <a:t> vhodnosti</a:t>
            </a:r>
            <a:r>
              <a:rPr lang="sk-SK" sz="2800"/>
              <a:t> faktorov s vyššími váhami môžu kompenzovať podpriemerné hodnoty vhodnosti nižšie váhovaných faktorov.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Obrázek 1" descr="ps2_1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Obrázek 2" descr="ps2_2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Obrázek 1" descr="ps2_3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Obrázek 1" descr="ps2_9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Obrázek 2" descr="ps2_4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Obrázek 1" descr="ps2_5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Obrázek 1" descr="ps2_6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Obrázek 1" descr="ps2_7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Priradenie váh na základe poradia podľa vhodnosti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/>
              <a:t>Nov</a:t>
            </a:r>
            <a:r>
              <a:rPr lang="sk-SK" sz="2800"/>
              <a:t>ým prvkom v riešení zadanej úlohy v tomto cvičení je metóda OWA.</a:t>
            </a:r>
          </a:p>
          <a:p>
            <a:r>
              <a:rPr lang="sk-SK" sz="2800"/>
              <a:t>Tá umožňuje používateľovi voľbu miery rizika a prípadnej prijateľnej kompenzácie nepriaznivých podmienok v jednom faktore priaznivejšími v inom faktore.</a:t>
            </a:r>
          </a:p>
          <a:p>
            <a:r>
              <a:rPr lang="sk-SK" sz="2800"/>
              <a:t>Princípom tejto metódy je priradenie váhy poradiu faktorov zoradených na základe hodnoty miery vhodnosti.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Príklad pre 4 vrstvy (1.časť)</a:t>
            </a:r>
          </a:p>
        </p:txBody>
      </p:sp>
      <p:sp>
        <p:nvSpPr>
          <p:cNvPr id="10243" name="Zástupný symbol obsahu 2"/>
          <p:cNvSpPr>
            <a:spLocks noGrp="1"/>
          </p:cNvSpPr>
          <p:nvPr>
            <p:ph idx="1"/>
          </p:nvPr>
        </p:nvSpPr>
        <p:spPr>
          <a:xfrm>
            <a:off x="609600" y="1052513"/>
            <a:ext cx="10972800" cy="5078412"/>
          </a:xfrm>
        </p:spPr>
        <p:txBody>
          <a:bodyPr/>
          <a:lstStyle/>
          <a:p>
            <a:r>
              <a:rPr lang="sk-SK" sz="2800" dirty="0"/>
              <a:t>Majme 4 vrstvy nazvané A, B, C, D, naložené na seba (raster 3x3)</a:t>
            </a:r>
          </a:p>
          <a:p>
            <a:r>
              <a:rPr lang="sk-SK" sz="2800" dirty="0"/>
              <a:t>Vezmeme pixel „x“ a jeho hodnoty pre každú zo 4 vrstiev</a:t>
            </a:r>
          </a:p>
          <a:p>
            <a:endParaRPr lang="sk-SK" dirty="0"/>
          </a:p>
          <a:p>
            <a:endParaRPr lang="sk-SK" sz="2800" dirty="0"/>
          </a:p>
          <a:p>
            <a:r>
              <a:rPr lang="sk-SK" sz="2800" dirty="0"/>
              <a:t>Napr.: Pre vrstvu A má pixel x hodnotu 250, pre B 180, pre C 125, pre D 200. OWA tieto hodnoty zoradí od najmenšieho, čiže 1. C=125, 2. B=180, 3. D=200, 4. A=250.</a:t>
            </a:r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032632"/>
              </p:ext>
            </p:extLst>
          </p:nvPr>
        </p:nvGraphicFramePr>
        <p:xfrm>
          <a:off x="5555940" y="2531765"/>
          <a:ext cx="1080120" cy="10971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684">
                <a:tc>
                  <a:txBody>
                    <a:bodyPr/>
                    <a:lstStyle/>
                    <a:p>
                      <a:r>
                        <a:rPr lang="sk-SK" sz="18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84"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684">
                <a:tc>
                  <a:txBody>
                    <a:bodyPr/>
                    <a:lstStyle/>
                    <a:p>
                      <a:endParaRPr lang="sk-SK" sz="180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k-SK" sz="1800" dirty="0"/>
                    </a:p>
                  </a:txBody>
                  <a:tcPr marL="91388" marR="91388" marT="45697" marB="4569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Príklad pre 4 vrstvy (2.časť)</a:t>
            </a:r>
          </a:p>
        </p:txBody>
      </p:sp>
      <p:sp>
        <p:nvSpPr>
          <p:cNvPr id="11267" name="Zástupný symbol obsahu 2"/>
          <p:cNvSpPr>
            <a:spLocks noGrp="1"/>
          </p:cNvSpPr>
          <p:nvPr>
            <p:ph idx="1"/>
          </p:nvPr>
        </p:nvSpPr>
        <p:spPr>
          <a:xfrm>
            <a:off x="609600" y="1052513"/>
            <a:ext cx="10972800" cy="5078412"/>
          </a:xfrm>
        </p:spPr>
        <p:txBody>
          <a:bodyPr/>
          <a:lstStyle/>
          <a:p>
            <a:r>
              <a:rPr lang="sk-SK" sz="2800" dirty="0"/>
              <a:t>1.C=125, 2. B=180, 3. D=200, 4. A=250. Podľa poradia potom priradzuje váhy.</a:t>
            </a:r>
          </a:p>
          <a:p>
            <a:r>
              <a:rPr lang="sk-SK" sz="2800" dirty="0"/>
              <a:t>1. Weight1, 2. Weight2 atď. podľa obrázka, čiže C*0,5, B*0,25, D*0,15 a A*0,1</a:t>
            </a:r>
          </a:p>
        </p:txBody>
      </p:sp>
      <p:pic>
        <p:nvPicPr>
          <p:cNvPr id="11268" name="Obrázok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9514" y="3141663"/>
            <a:ext cx="4537075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1229</TotalTime>
  <Words>1543</Words>
  <Application>Microsoft Office PowerPoint</Application>
  <PresentationFormat>Širokouhlá</PresentationFormat>
  <Paragraphs>212</Paragraphs>
  <Slides>66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66</vt:i4>
      </vt:variant>
    </vt:vector>
  </HeadingPairs>
  <TitlesOfParts>
    <vt:vector size="71" baseType="lpstr">
      <vt:lpstr>Arial</vt:lpstr>
      <vt:lpstr>Calibri</vt:lpstr>
      <vt:lpstr>Garamond</vt:lpstr>
      <vt:lpstr>Wingdings</vt:lpstr>
      <vt:lpstr>Edge</vt:lpstr>
      <vt:lpstr>Exercise 2-9 MCE: Ordered Weighted Averaging </vt:lpstr>
      <vt:lpstr>Úvod</vt:lpstr>
      <vt:lpstr>Obmedzenia</vt:lpstr>
      <vt:lpstr>Faktory</vt:lpstr>
      <vt:lpstr>Fuzzy štandardizácia vstupných faktorov do súvislej škály – ostáva bez zmeny</vt:lpstr>
      <vt:lpstr>Priradenie váh faktorom</vt:lpstr>
      <vt:lpstr>Priradenie váh na základe poradia podľa vhodnosti</vt:lpstr>
      <vt:lpstr>Príklad pre 4 vrstvy (1.časť)</vt:lpstr>
      <vt:lpstr>Príklad pre 4 vrstvy (2.časť)</vt:lpstr>
      <vt:lpstr>Príklad pre 4 vrstvy (3.časť)</vt:lpstr>
      <vt:lpstr>Príklad pre 4 vrstvy (4.časť)</vt:lpstr>
      <vt:lpstr>Príklad pre 4 vrstvy (5.časť)</vt:lpstr>
      <vt:lpstr>Stratégia váhovania založená na prijateľnej miere rizika a kompenzácie - Princíp</vt:lpstr>
      <vt:lpstr>Stratégia váhovania založená na prijateľnej miere rizika a kompenzácie II</vt:lpstr>
      <vt:lpstr>Miera rizika – os x</vt:lpstr>
      <vt:lpstr>Kompromis – os y</vt:lpstr>
      <vt:lpstr>Kompromis – os y</vt:lpstr>
      <vt:lpstr>MCEMIN/MCEAVG/MCEMAX</vt:lpstr>
      <vt:lpstr>MCEMIN/MCEAVG/MCEMAX</vt:lpstr>
      <vt:lpstr>MCEMIDAND/MCEARNT/MCEMIDOR</vt:lpstr>
      <vt:lpstr>MCEMIDAND/MCEARNT/MCEMIDOR</vt:lpstr>
      <vt:lpstr>Reškálovanie váh faktorov podľa skupín</vt:lpstr>
      <vt:lpstr>Reškálovanie váh faktorov podľa skupín</vt:lpstr>
      <vt:lpstr>Výsledky za rozhodovací proces po skupinách</vt:lpstr>
      <vt:lpstr>Zlúčenie oboch výstupov</vt:lpstr>
      <vt:lpstr>Zmena výsledku po rozdelení na skupiny</vt:lpstr>
      <vt:lpstr>Zmena výsledku po rozdelení na skupiny</vt:lpstr>
      <vt:lpstr>Ktorá stratégia je najlepšia???</vt:lpstr>
      <vt:lpstr>Ďakujem za pozornosť!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2-8 MCE:Non-Boolean Standardization and Weighted Linear Combination</dc:title>
  <dc:creator>student</dc:creator>
  <cp:lastModifiedBy>Pelech Vladimír</cp:lastModifiedBy>
  <cp:revision>80</cp:revision>
  <dcterms:created xsi:type="dcterms:W3CDTF">2011-03-09T07:21:11Z</dcterms:created>
  <dcterms:modified xsi:type="dcterms:W3CDTF">2022-03-23T20:26:56Z</dcterms:modified>
</cp:coreProperties>
</file>