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0" r:id="rId2"/>
    <p:sldId id="325" r:id="rId3"/>
    <p:sldId id="272" r:id="rId4"/>
    <p:sldId id="356" r:id="rId5"/>
    <p:sldId id="357" r:id="rId6"/>
    <p:sldId id="359" r:id="rId7"/>
    <p:sldId id="360" r:id="rId8"/>
    <p:sldId id="361" r:id="rId9"/>
    <p:sldId id="327" r:id="rId10"/>
    <p:sldId id="312" r:id="rId11"/>
    <p:sldId id="353" r:id="rId12"/>
    <p:sldId id="362" r:id="rId13"/>
    <p:sldId id="328" r:id="rId14"/>
    <p:sldId id="363" r:id="rId15"/>
    <p:sldId id="354" r:id="rId16"/>
    <p:sldId id="364" r:id="rId17"/>
    <p:sldId id="355" r:id="rId18"/>
    <p:sldId id="365" r:id="rId19"/>
    <p:sldId id="366" r:id="rId20"/>
    <p:sldId id="367" r:id="rId21"/>
    <p:sldId id="368" r:id="rId22"/>
    <p:sldId id="369" r:id="rId23"/>
    <p:sldId id="370" r:id="rId24"/>
    <p:sldId id="371" r:id="rId25"/>
    <p:sldId id="374" r:id="rId26"/>
    <p:sldId id="373" r:id="rId27"/>
    <p:sldId id="372" r:id="rId28"/>
    <p:sldId id="324" r:id="rId29"/>
    <p:sldId id="326" r:id="rId30"/>
    <p:sldId id="375" r:id="rId31"/>
  </p:sldIdLst>
  <p:sldSz cx="12192000" cy="6858000"/>
  <p:notesSz cx="4279900" cy="548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Výchozí oddíl" id="{04394587-CAB8-4C0C-BE48-FDB63D8FE16A}">
          <p14:sldIdLst>
            <p14:sldId id="270"/>
            <p14:sldId id="325"/>
            <p14:sldId id="272"/>
            <p14:sldId id="356"/>
            <p14:sldId id="357"/>
            <p14:sldId id="359"/>
            <p14:sldId id="360"/>
            <p14:sldId id="361"/>
            <p14:sldId id="327"/>
            <p14:sldId id="312"/>
            <p14:sldId id="353"/>
            <p14:sldId id="328"/>
            <p14:sldId id="354"/>
            <p14:sldId id="355"/>
            <p14:sldId id="324"/>
            <p14:sldId id="326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003" autoAdjust="0"/>
    <p:restoredTop sz="94660"/>
  </p:normalViewPr>
  <p:slideViewPr>
    <p:cSldViewPr snapToGrid="0">
      <p:cViewPr varScale="1">
        <p:scale>
          <a:sx n="69" d="100"/>
          <a:sy n="69" d="100"/>
        </p:scale>
        <p:origin x="-56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12/17/2020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12/17/2020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9FEB987-2291-418E-BBBD-83926143A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Geografická báza údajov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3A31D97E-B4FB-41E6-A22A-034A5034F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10559044" cy="4209268"/>
          </a:xfrm>
        </p:spPr>
        <p:txBody>
          <a:bodyPr>
            <a:normAutofit/>
          </a:bodyPr>
          <a:lstStyle/>
          <a:p>
            <a:r>
              <a:rPr lang="sk-SK" sz="3200" dirty="0"/>
              <a:t>Cvičenie 6</a:t>
            </a:r>
          </a:p>
          <a:p>
            <a:r>
              <a:rPr lang="sk-SK" dirty="0"/>
              <a:t>Náplň:</a:t>
            </a:r>
          </a:p>
          <a:p>
            <a:pPr lvl="1"/>
            <a:r>
              <a:rPr lang="sk-SK" dirty="0" smtClean="0"/>
              <a:t>Opakovanie </a:t>
            </a:r>
            <a:r>
              <a:rPr lang="sk-SK" dirty="0"/>
              <a:t>z minulej </a:t>
            </a:r>
            <a:r>
              <a:rPr lang="sk-SK" dirty="0" smtClean="0"/>
              <a:t>hodiny</a:t>
            </a:r>
          </a:p>
          <a:p>
            <a:pPr lvl="1"/>
            <a:r>
              <a:rPr lang="sk-SK" dirty="0" smtClean="0"/>
              <a:t>Vkladanie do existujúcej tabuľky pomocou INSERT INTO ... SELECT</a:t>
            </a:r>
          </a:p>
          <a:p>
            <a:pPr lvl="1"/>
            <a:r>
              <a:rPr lang="sk-SK" dirty="0" smtClean="0"/>
              <a:t>Matematické funkcie</a:t>
            </a:r>
          </a:p>
          <a:p>
            <a:pPr lvl="1"/>
            <a:r>
              <a:rPr lang="sk-SK" dirty="0" err="1" smtClean="0"/>
              <a:t>Reťazcové</a:t>
            </a:r>
            <a:r>
              <a:rPr lang="sk-SK" smtClean="0"/>
              <a:t> funkcie</a:t>
            </a:r>
            <a:endParaRPr lang="sk-SK" dirty="0" smtClean="0"/>
          </a:p>
          <a:p>
            <a:r>
              <a:rPr lang="sk-SK" dirty="0" smtClean="0"/>
              <a:t>Mgr</a:t>
            </a:r>
            <a:r>
              <a:rPr lang="sk-SK" dirty="0"/>
              <a:t>. Vladimír </a:t>
            </a:r>
            <a:r>
              <a:rPr lang="sk-SK" dirty="0" smtClean="0"/>
              <a:t>Pelech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263575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FUNKCIE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DB16F8-DB1B-4717-9DD5-8E55FADE5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295246"/>
          </a:xfrm>
        </p:spPr>
        <p:txBody>
          <a:bodyPr>
            <a:normAutofit/>
          </a:bodyPr>
          <a:lstStyle/>
          <a:p>
            <a:r>
              <a:rPr lang="sk-SK" dirty="0" smtClean="0"/>
              <a:t>Na tomto cvičení sa nebudeme zaoberať všetkými funkciami, nemáme toľko času.</a:t>
            </a:r>
          </a:p>
          <a:p>
            <a:r>
              <a:rPr lang="sk-SK" dirty="0" smtClean="0"/>
              <a:t>V prípade vášho záujmu sa môžete kedykoľvek venovať manuálom.</a:t>
            </a:r>
            <a:endParaRPr lang="sk-SK" dirty="0"/>
          </a:p>
          <a:p>
            <a:r>
              <a:rPr lang="sk-SK" dirty="0" smtClean="0"/>
              <a:t>Dávať si pozor na dátové typy, s ktorými funkcia pracuje.</a:t>
            </a:r>
          </a:p>
        </p:txBody>
      </p:sp>
    </p:spTree>
    <p:extLst>
      <p:ext uri="{BB962C8B-B14F-4D97-AF65-F5344CB8AC3E}">
        <p14:creationId xmlns:p14="http://schemas.microsoft.com/office/powerpoint/2010/main" xmlns="" val="242490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Matematické funkcie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346046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sk-SK" sz="2400" dirty="0" err="1"/>
              <a:t>d</a:t>
            </a:r>
            <a:r>
              <a:rPr lang="sk-SK" sz="2400" dirty="0" err="1" smtClean="0"/>
              <a:t>p</a:t>
            </a:r>
            <a:r>
              <a:rPr lang="sk-SK" sz="2400" dirty="0" smtClean="0"/>
              <a:t> – </a:t>
            </a:r>
            <a:r>
              <a:rPr lang="sk-SK" sz="2400" dirty="0" err="1" smtClean="0"/>
              <a:t>double</a:t>
            </a:r>
            <a:r>
              <a:rPr lang="sk-SK" sz="2400" dirty="0" smtClean="0"/>
              <a:t> </a:t>
            </a:r>
            <a:r>
              <a:rPr lang="sk-SK" sz="2400" dirty="0" err="1" smtClean="0"/>
              <a:t>precision</a:t>
            </a:r>
            <a:endParaRPr lang="sk-SK" sz="2400" dirty="0" smtClean="0"/>
          </a:p>
          <a:p>
            <a:pPr lvl="1"/>
            <a:r>
              <a:rPr lang="sk-SK" sz="2400" dirty="0" err="1" smtClean="0"/>
              <a:t>abs</a:t>
            </a:r>
            <a:r>
              <a:rPr lang="sk-SK" sz="2400" dirty="0" smtClean="0"/>
              <a:t>(x) – vráti absolútnu hodnotu čísla x a v rovnakom dátovom type, ako je číslo x.</a:t>
            </a:r>
          </a:p>
          <a:p>
            <a:pPr lvl="1"/>
            <a:r>
              <a:rPr lang="sk-SK" sz="2400" dirty="0" err="1" smtClean="0"/>
              <a:t>ceil</a:t>
            </a:r>
            <a:r>
              <a:rPr lang="sk-SK" sz="2400" dirty="0" smtClean="0"/>
              <a:t> (</a:t>
            </a:r>
            <a:r>
              <a:rPr lang="sk-SK" sz="2400" dirty="0" err="1" smtClean="0"/>
              <a:t>dp</a:t>
            </a:r>
            <a:r>
              <a:rPr lang="sk-SK" sz="2400" dirty="0" smtClean="0"/>
              <a:t> alebo </a:t>
            </a:r>
            <a:r>
              <a:rPr lang="sk-SK" sz="2400" dirty="0" err="1" smtClean="0"/>
              <a:t>numeric</a:t>
            </a:r>
            <a:r>
              <a:rPr lang="sk-SK" sz="2400" dirty="0" smtClean="0"/>
              <a:t>) – vráti najbližšie celé číslo väčšie alebo rovné ( </a:t>
            </a:r>
            <a:r>
              <a:rPr lang="sk-SK" sz="2400" dirty="0" err="1" smtClean="0"/>
              <a:t>ceil</a:t>
            </a:r>
            <a:r>
              <a:rPr lang="sk-SK" sz="2400" dirty="0" smtClean="0"/>
              <a:t> (5.4) =&gt; 6 )</a:t>
            </a:r>
          </a:p>
          <a:p>
            <a:pPr lvl="1"/>
            <a:r>
              <a:rPr lang="sk-SK" sz="2400" dirty="0" err="1"/>
              <a:t>f</a:t>
            </a:r>
            <a:r>
              <a:rPr lang="sk-SK" sz="2400" dirty="0" err="1" smtClean="0"/>
              <a:t>loor</a:t>
            </a:r>
            <a:r>
              <a:rPr lang="sk-SK" sz="2400" dirty="0"/>
              <a:t> (</a:t>
            </a:r>
            <a:r>
              <a:rPr lang="sk-SK" sz="2400" dirty="0" err="1"/>
              <a:t>dp</a:t>
            </a:r>
            <a:r>
              <a:rPr lang="sk-SK" sz="2400" dirty="0"/>
              <a:t> alebo </a:t>
            </a:r>
            <a:r>
              <a:rPr lang="sk-SK" sz="2400" dirty="0" err="1"/>
              <a:t>numeric</a:t>
            </a:r>
            <a:r>
              <a:rPr lang="sk-SK" sz="2400" dirty="0"/>
              <a:t>) </a:t>
            </a:r>
            <a:r>
              <a:rPr lang="sk-SK" sz="2400" dirty="0" smtClean="0"/>
              <a:t>– vráti najbližšie celé číslo menšie alebo rovné </a:t>
            </a:r>
            <a:r>
              <a:rPr lang="sk-SK" sz="2400" dirty="0"/>
              <a:t>( </a:t>
            </a:r>
            <a:r>
              <a:rPr lang="sk-SK" sz="2400" dirty="0" err="1"/>
              <a:t>ceil</a:t>
            </a:r>
            <a:r>
              <a:rPr lang="sk-SK" sz="2400" dirty="0"/>
              <a:t> (5.4) =&gt; </a:t>
            </a:r>
            <a:r>
              <a:rPr lang="sk-SK" sz="2400" dirty="0" smtClean="0"/>
              <a:t>5 )</a:t>
            </a:r>
          </a:p>
          <a:p>
            <a:pPr lvl="1"/>
            <a:r>
              <a:rPr lang="sk-SK" sz="2400" dirty="0" err="1" smtClean="0"/>
              <a:t>exp</a:t>
            </a:r>
            <a:r>
              <a:rPr lang="sk-SK" sz="2400" dirty="0" smtClean="0"/>
              <a:t> (</a:t>
            </a:r>
            <a:r>
              <a:rPr lang="sk-SK" sz="2400" dirty="0" err="1"/>
              <a:t>dp</a:t>
            </a:r>
            <a:r>
              <a:rPr lang="sk-SK" sz="2400" dirty="0"/>
              <a:t> alebo </a:t>
            </a:r>
            <a:r>
              <a:rPr lang="sk-SK" sz="2400" dirty="0" err="1"/>
              <a:t>numeric</a:t>
            </a:r>
            <a:r>
              <a:rPr lang="sk-SK" sz="2400" dirty="0" smtClean="0"/>
              <a:t>) – umocní číslo e na uvedený argument</a:t>
            </a:r>
          </a:p>
        </p:txBody>
      </p:sp>
    </p:spTree>
    <p:extLst>
      <p:ext uri="{BB962C8B-B14F-4D97-AF65-F5344CB8AC3E}">
        <p14:creationId xmlns:p14="http://schemas.microsoft.com/office/powerpoint/2010/main" xmlns="" val="420827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Matematické funkcie - Ukážka</a:t>
            </a:r>
            <a:endParaRPr lang="sk-SK" dirty="0"/>
          </a:p>
        </p:txBody>
      </p:sp>
      <p:sp>
        <p:nvSpPr>
          <p:cNvPr id="5" name="Zástupný symbol obsah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sk-SK" dirty="0" smtClean="0"/>
              <a:t>SELECT </a:t>
            </a:r>
            <a:r>
              <a:rPr lang="sk-SK" dirty="0" err="1" smtClean="0"/>
              <a:t>cislo</a:t>
            </a:r>
            <a:r>
              <a:rPr lang="sk-SK" dirty="0" smtClean="0"/>
              <a:t>, </a:t>
            </a:r>
            <a:r>
              <a:rPr lang="sk-SK" dirty="0" err="1" smtClean="0"/>
              <a:t>abs</a:t>
            </a:r>
            <a:r>
              <a:rPr lang="sk-SK" dirty="0" smtClean="0"/>
              <a:t>(</a:t>
            </a:r>
            <a:r>
              <a:rPr lang="sk-SK" dirty="0" err="1" smtClean="0"/>
              <a:t>cislo</a:t>
            </a:r>
            <a:r>
              <a:rPr lang="sk-SK" dirty="0" smtClean="0"/>
              <a:t>), desatinne,</a:t>
            </a:r>
          </a:p>
          <a:p>
            <a:pPr>
              <a:spcBef>
                <a:spcPts val="0"/>
              </a:spcBef>
              <a:buNone/>
            </a:pPr>
            <a:r>
              <a:rPr lang="sk-SK" dirty="0" err="1" smtClean="0"/>
              <a:t>ceil</a:t>
            </a:r>
            <a:r>
              <a:rPr lang="sk-SK" dirty="0" smtClean="0"/>
              <a:t>(desatinne), </a:t>
            </a:r>
            <a:r>
              <a:rPr lang="sk-SK" dirty="0" err="1" smtClean="0"/>
              <a:t>floor</a:t>
            </a:r>
            <a:r>
              <a:rPr lang="sk-SK" dirty="0" smtClean="0"/>
              <a:t>(desatinne),</a:t>
            </a:r>
          </a:p>
          <a:p>
            <a:pPr>
              <a:spcBef>
                <a:spcPts val="0"/>
              </a:spcBef>
              <a:buNone/>
            </a:pPr>
            <a:r>
              <a:rPr lang="sk-SK" dirty="0" err="1" smtClean="0"/>
              <a:t>exp</a:t>
            </a:r>
            <a:r>
              <a:rPr lang="sk-SK" dirty="0" smtClean="0"/>
              <a:t>(1)</a:t>
            </a:r>
          </a:p>
          <a:p>
            <a:pPr>
              <a:spcBef>
                <a:spcPts val="0"/>
              </a:spcBef>
              <a:buNone/>
            </a:pPr>
            <a:r>
              <a:rPr lang="sk-SK" dirty="0" smtClean="0"/>
              <a:t>FROM cviko3.obyvatelia;</a:t>
            </a:r>
            <a:endParaRPr lang="sk-SK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74311" y="4461164"/>
            <a:ext cx="7576196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420827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Matematické funkcie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346046"/>
          </a:xfrm>
        </p:spPr>
        <p:txBody>
          <a:bodyPr>
            <a:normAutofit lnSpcReduction="10000"/>
          </a:bodyPr>
          <a:lstStyle/>
          <a:p>
            <a:pPr lvl="1"/>
            <a:r>
              <a:rPr lang="sk-SK" sz="2400" dirty="0" err="1" smtClean="0"/>
              <a:t>ln</a:t>
            </a:r>
            <a:r>
              <a:rPr lang="sk-SK" sz="2400" dirty="0" smtClean="0"/>
              <a:t> </a:t>
            </a:r>
            <a:r>
              <a:rPr lang="sk-SK" sz="2400" dirty="0"/>
              <a:t>(</a:t>
            </a:r>
            <a:r>
              <a:rPr lang="sk-SK" sz="2400" dirty="0" err="1"/>
              <a:t>dp</a:t>
            </a:r>
            <a:r>
              <a:rPr lang="sk-SK" sz="2400" dirty="0"/>
              <a:t> alebo </a:t>
            </a:r>
            <a:r>
              <a:rPr lang="sk-SK" sz="2400" dirty="0" err="1"/>
              <a:t>numeric</a:t>
            </a:r>
            <a:r>
              <a:rPr lang="sk-SK" sz="2400" dirty="0"/>
              <a:t>) </a:t>
            </a:r>
            <a:r>
              <a:rPr lang="sk-SK" sz="2400" dirty="0" smtClean="0"/>
              <a:t>– vráti prirodzený logaritmus argumentu</a:t>
            </a:r>
          </a:p>
          <a:p>
            <a:pPr lvl="1"/>
            <a:r>
              <a:rPr lang="sk-SK" sz="2400" dirty="0" smtClean="0"/>
              <a:t>log (</a:t>
            </a:r>
            <a:r>
              <a:rPr lang="sk-SK" sz="2400" dirty="0" err="1"/>
              <a:t>dp</a:t>
            </a:r>
            <a:r>
              <a:rPr lang="sk-SK" sz="2400" dirty="0"/>
              <a:t> alebo </a:t>
            </a:r>
            <a:r>
              <a:rPr lang="sk-SK" sz="2400" dirty="0" err="1"/>
              <a:t>numeric</a:t>
            </a:r>
            <a:r>
              <a:rPr lang="sk-SK" sz="2400" dirty="0" smtClean="0"/>
              <a:t>) – vráti logaritmus argumentu pri základe 10</a:t>
            </a:r>
          </a:p>
          <a:p>
            <a:pPr lvl="1"/>
            <a:r>
              <a:rPr lang="sk-SK" sz="2400" dirty="0" smtClean="0"/>
              <a:t>log (</a:t>
            </a:r>
            <a:r>
              <a:rPr lang="sk-SK" sz="2400" dirty="0" err="1" smtClean="0"/>
              <a:t>numeric</a:t>
            </a:r>
            <a:r>
              <a:rPr lang="sk-SK" sz="2400" dirty="0" smtClean="0"/>
              <a:t>, </a:t>
            </a:r>
            <a:r>
              <a:rPr lang="sk-SK" sz="2400" dirty="0" err="1" smtClean="0"/>
              <a:t>numeric</a:t>
            </a:r>
            <a:r>
              <a:rPr lang="sk-SK" sz="2400" dirty="0" smtClean="0"/>
              <a:t>) – vráti logaritmus druhého argumentu pri základe prvého argumentu</a:t>
            </a:r>
          </a:p>
          <a:p>
            <a:pPr lvl="1"/>
            <a:r>
              <a:rPr lang="sk-SK" sz="2400" dirty="0" smtClean="0"/>
              <a:t>pi() – umožňuje pracovať s konštantou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endParaRPr lang="sk-SK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k-SK" sz="2400" dirty="0" err="1" smtClean="0">
                <a:cs typeface="Times New Roman" panose="02020603050405020304" pitchFamily="18" charset="0"/>
              </a:rPr>
              <a:t>power</a:t>
            </a:r>
            <a:r>
              <a:rPr lang="sk-SK" sz="2400" dirty="0" smtClean="0">
                <a:cs typeface="Times New Roman" panose="02020603050405020304" pitchFamily="18" charset="0"/>
              </a:rPr>
              <a:t> ( </a:t>
            </a:r>
            <a:r>
              <a:rPr lang="sk-SK" sz="2400" dirty="0" err="1" smtClean="0">
                <a:cs typeface="Times New Roman" panose="02020603050405020304" pitchFamily="18" charset="0"/>
              </a:rPr>
              <a:t>dp</a:t>
            </a:r>
            <a:r>
              <a:rPr lang="sk-SK" sz="2400" dirty="0" smtClean="0">
                <a:cs typeface="Times New Roman" panose="02020603050405020304" pitchFamily="18" charset="0"/>
              </a:rPr>
              <a:t>, </a:t>
            </a:r>
            <a:r>
              <a:rPr lang="sk-SK" sz="2400" dirty="0" err="1" smtClean="0">
                <a:cs typeface="Times New Roman" panose="02020603050405020304" pitchFamily="18" charset="0"/>
              </a:rPr>
              <a:t>dp</a:t>
            </a:r>
            <a:r>
              <a:rPr lang="sk-SK" sz="2400" dirty="0" smtClean="0">
                <a:cs typeface="Times New Roman" panose="02020603050405020304" pitchFamily="18" charset="0"/>
              </a:rPr>
              <a:t> alebo </a:t>
            </a:r>
            <a:r>
              <a:rPr lang="sk-SK" sz="2400" dirty="0" err="1" smtClean="0">
                <a:cs typeface="Times New Roman" panose="02020603050405020304" pitchFamily="18" charset="0"/>
              </a:rPr>
              <a:t>numeric</a:t>
            </a:r>
            <a:r>
              <a:rPr lang="sk-SK" sz="2400" dirty="0" smtClean="0">
                <a:cs typeface="Times New Roman" panose="02020603050405020304" pitchFamily="18" charset="0"/>
              </a:rPr>
              <a:t>, </a:t>
            </a:r>
            <a:r>
              <a:rPr lang="sk-SK" sz="2400" dirty="0" err="1" smtClean="0">
                <a:cs typeface="Times New Roman" panose="02020603050405020304" pitchFamily="18" charset="0"/>
              </a:rPr>
              <a:t>numeric</a:t>
            </a:r>
            <a:r>
              <a:rPr lang="sk-SK" sz="2400" dirty="0" smtClean="0">
                <a:cs typeface="Times New Roman" panose="02020603050405020304" pitchFamily="18" charset="0"/>
              </a:rPr>
              <a:t>) – prvý argument umocní na druhý argument</a:t>
            </a:r>
          </a:p>
          <a:p>
            <a:pPr lvl="1"/>
            <a:r>
              <a:rPr lang="sk-SK" sz="2400" dirty="0" err="1" smtClean="0"/>
              <a:t>degrees</a:t>
            </a:r>
            <a:r>
              <a:rPr lang="sk-SK" sz="2400" dirty="0" smtClean="0"/>
              <a:t> (</a:t>
            </a:r>
            <a:r>
              <a:rPr lang="sk-SK" sz="2400" dirty="0" err="1" smtClean="0"/>
              <a:t>dp</a:t>
            </a:r>
            <a:r>
              <a:rPr lang="sk-SK" sz="2400" dirty="0" smtClean="0"/>
              <a:t>) – prevedie uhol v radiánoch na stupne</a:t>
            </a:r>
            <a:endParaRPr lang="sk-SK" sz="2400" dirty="0" smtClean="0">
              <a:cs typeface="Times New Roman" panose="02020603050405020304" pitchFamily="18" charset="0"/>
            </a:endParaRPr>
          </a:p>
          <a:p>
            <a:pPr lvl="1"/>
            <a:r>
              <a:rPr lang="sk-SK" sz="2400" dirty="0" err="1" smtClean="0">
                <a:cs typeface="Times New Roman" panose="02020603050405020304" pitchFamily="18" charset="0"/>
              </a:rPr>
              <a:t>radians</a:t>
            </a:r>
            <a:r>
              <a:rPr lang="sk-SK" sz="2400" dirty="0" smtClean="0">
                <a:cs typeface="Times New Roman" panose="02020603050405020304" pitchFamily="18" charset="0"/>
              </a:rPr>
              <a:t> (</a:t>
            </a:r>
            <a:r>
              <a:rPr lang="sk-SK" sz="2400" dirty="0" err="1" smtClean="0">
                <a:cs typeface="Times New Roman" panose="02020603050405020304" pitchFamily="18" charset="0"/>
              </a:rPr>
              <a:t>dp</a:t>
            </a:r>
            <a:r>
              <a:rPr lang="sk-SK" sz="2400" dirty="0" smtClean="0">
                <a:cs typeface="Times New Roman" panose="02020603050405020304" pitchFamily="18" charset="0"/>
              </a:rPr>
              <a:t>) – </a:t>
            </a:r>
            <a:r>
              <a:rPr lang="sk-SK" sz="2400" dirty="0">
                <a:cs typeface="Times New Roman" panose="02020603050405020304" pitchFamily="18" charset="0"/>
              </a:rPr>
              <a:t>u</a:t>
            </a:r>
            <a:r>
              <a:rPr lang="sk-SK" sz="2400" dirty="0" smtClean="0">
                <a:cs typeface="Times New Roman" panose="02020603050405020304" pitchFamily="18" charset="0"/>
              </a:rPr>
              <a:t>hol v stupňoch prevedie na radiány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Matematické funkcie - Ukážka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346046"/>
          </a:xfrm>
        </p:spPr>
        <p:txBody>
          <a:bodyPr>
            <a:normAutofit/>
          </a:bodyPr>
          <a:lstStyle/>
          <a:p>
            <a:pPr lvl="1">
              <a:spcBef>
                <a:spcPts val="0"/>
              </a:spcBef>
              <a:buNone/>
            </a:pPr>
            <a:r>
              <a:rPr lang="sk-SK" sz="2400" dirty="0" smtClean="0"/>
              <a:t>SELECT </a:t>
            </a:r>
            <a:r>
              <a:rPr lang="sk-SK" sz="2400" dirty="0" err="1" smtClean="0"/>
              <a:t>cislo</a:t>
            </a:r>
            <a:r>
              <a:rPr lang="sk-SK" sz="2400" dirty="0" smtClean="0"/>
              <a:t>, </a:t>
            </a:r>
            <a:r>
              <a:rPr lang="sk-SK" sz="2400" dirty="0" err="1" smtClean="0"/>
              <a:t>ln</a:t>
            </a:r>
            <a:r>
              <a:rPr lang="sk-SK" sz="2400" dirty="0" smtClean="0"/>
              <a:t>(</a:t>
            </a:r>
            <a:r>
              <a:rPr lang="sk-SK" sz="2400" dirty="0" err="1" smtClean="0"/>
              <a:t>abs</a:t>
            </a:r>
            <a:r>
              <a:rPr lang="sk-SK" sz="2400" dirty="0" smtClean="0"/>
              <a:t>(</a:t>
            </a:r>
            <a:r>
              <a:rPr lang="sk-SK" sz="2400" dirty="0" err="1" smtClean="0"/>
              <a:t>cislo</a:t>
            </a:r>
            <a:r>
              <a:rPr lang="sk-SK" sz="2400" dirty="0" smtClean="0"/>
              <a:t>)), log (1000), log(5,25),</a:t>
            </a:r>
          </a:p>
          <a:p>
            <a:pPr lvl="1">
              <a:spcBef>
                <a:spcPts val="0"/>
              </a:spcBef>
              <a:buNone/>
            </a:pPr>
            <a:r>
              <a:rPr lang="sk-SK" sz="2400" dirty="0" smtClean="0"/>
              <a:t>pi(), </a:t>
            </a:r>
            <a:r>
              <a:rPr lang="sk-SK" sz="2400" dirty="0" err="1" smtClean="0"/>
              <a:t>power</a:t>
            </a:r>
            <a:r>
              <a:rPr lang="sk-SK" sz="2400" dirty="0" smtClean="0"/>
              <a:t>(3,2),</a:t>
            </a:r>
          </a:p>
          <a:p>
            <a:pPr lvl="1">
              <a:spcBef>
                <a:spcPts val="0"/>
              </a:spcBef>
              <a:buNone/>
            </a:pPr>
            <a:r>
              <a:rPr lang="sk-SK" sz="2400" dirty="0" err="1" smtClean="0"/>
              <a:t>degrees</a:t>
            </a:r>
            <a:r>
              <a:rPr lang="sk-SK" sz="2400" dirty="0" smtClean="0"/>
              <a:t>(2*pi()), </a:t>
            </a:r>
            <a:r>
              <a:rPr lang="sk-SK" sz="2400" dirty="0" err="1" smtClean="0"/>
              <a:t>radians</a:t>
            </a:r>
            <a:r>
              <a:rPr lang="sk-SK" sz="2400" dirty="0" smtClean="0"/>
              <a:t>(180)</a:t>
            </a:r>
          </a:p>
          <a:p>
            <a:pPr lvl="1">
              <a:spcBef>
                <a:spcPts val="0"/>
              </a:spcBef>
              <a:buNone/>
            </a:pPr>
            <a:r>
              <a:rPr lang="sk-SK" sz="2400" dirty="0" smtClean="0"/>
              <a:t>FROM cviko3.obyvatelia;</a:t>
            </a:r>
          </a:p>
          <a:p>
            <a:pPr lvl="1"/>
            <a:r>
              <a:rPr lang="sk-SK" sz="2400" dirty="0" smtClean="0">
                <a:cs typeface="Times New Roman" panose="02020603050405020304" pitchFamily="18" charset="0"/>
              </a:rPr>
              <a:t>Všimnite si použitie funkcie </a:t>
            </a:r>
            <a:r>
              <a:rPr lang="sk-SK" sz="2400" dirty="0" err="1" smtClean="0">
                <a:cs typeface="Times New Roman" panose="02020603050405020304" pitchFamily="18" charset="0"/>
              </a:rPr>
              <a:t>ln</a:t>
            </a:r>
            <a:r>
              <a:rPr lang="sk-SK" sz="2400" dirty="0" smtClean="0">
                <a:cs typeface="Times New Roman" panose="02020603050405020304" pitchFamily="18" charset="0"/>
              </a:rPr>
              <a:t>, obsahuje vo svojom argumente inú funkciu.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811790"/>
            <a:ext cx="12192000" cy="204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Matematické funkcie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346046"/>
          </a:xfrm>
        </p:spPr>
        <p:txBody>
          <a:bodyPr>
            <a:normAutofit lnSpcReduction="10000"/>
          </a:bodyPr>
          <a:lstStyle/>
          <a:p>
            <a:pPr lvl="1"/>
            <a:r>
              <a:rPr lang="sk-SK" sz="2400" dirty="0" err="1" smtClean="0"/>
              <a:t>round</a:t>
            </a:r>
            <a:r>
              <a:rPr lang="sk-SK" sz="2400" dirty="0" smtClean="0"/>
              <a:t> (</a:t>
            </a:r>
            <a:r>
              <a:rPr lang="sk-SK" sz="2400" dirty="0" err="1" smtClean="0"/>
              <a:t>dp</a:t>
            </a:r>
            <a:r>
              <a:rPr lang="sk-SK" sz="2400" dirty="0" smtClean="0"/>
              <a:t> alebo </a:t>
            </a:r>
            <a:r>
              <a:rPr lang="sk-SK" sz="2400" dirty="0" err="1" smtClean="0"/>
              <a:t>numeric</a:t>
            </a:r>
            <a:r>
              <a:rPr lang="sk-SK" sz="2400" dirty="0" smtClean="0"/>
              <a:t>) – zaokrúhli na celé číslo</a:t>
            </a:r>
          </a:p>
          <a:p>
            <a:pPr lvl="1"/>
            <a:r>
              <a:rPr lang="sk-SK" sz="2400" dirty="0" err="1"/>
              <a:t>round</a:t>
            </a:r>
            <a:r>
              <a:rPr lang="sk-SK" sz="2400" dirty="0"/>
              <a:t> </a:t>
            </a:r>
            <a:r>
              <a:rPr lang="sk-SK" sz="2400" dirty="0" smtClean="0"/>
              <a:t>(</a:t>
            </a:r>
            <a:r>
              <a:rPr lang="sk-SK" sz="2400" dirty="0" err="1" smtClean="0"/>
              <a:t>numeric</a:t>
            </a:r>
            <a:r>
              <a:rPr lang="sk-SK" sz="2400" dirty="0" smtClean="0"/>
              <a:t>, </a:t>
            </a:r>
            <a:r>
              <a:rPr lang="sk-SK" sz="2400" dirty="0" err="1" smtClean="0"/>
              <a:t>int</a:t>
            </a:r>
            <a:r>
              <a:rPr lang="sk-SK" sz="2400" dirty="0" smtClean="0"/>
              <a:t>) </a:t>
            </a:r>
            <a:r>
              <a:rPr lang="sk-SK" sz="2400" dirty="0"/>
              <a:t>– zaokrúhli </a:t>
            </a:r>
            <a:r>
              <a:rPr lang="sk-SK" sz="2400" dirty="0" smtClean="0"/>
              <a:t>prvý argument na počet desatinných miest v druhom argumente</a:t>
            </a:r>
          </a:p>
          <a:p>
            <a:pPr lvl="1"/>
            <a:r>
              <a:rPr lang="sk-SK" sz="2400" dirty="0" err="1" smtClean="0"/>
              <a:t>scale</a:t>
            </a:r>
            <a:r>
              <a:rPr lang="sk-SK" sz="2400" dirty="0" smtClean="0"/>
              <a:t> (</a:t>
            </a:r>
            <a:r>
              <a:rPr lang="sk-SK" sz="2400" dirty="0" err="1" smtClean="0"/>
              <a:t>numeric</a:t>
            </a:r>
            <a:r>
              <a:rPr lang="sk-SK" sz="2400" dirty="0" smtClean="0"/>
              <a:t>) – vráti počet číslic za desatinnou čiarkou</a:t>
            </a:r>
          </a:p>
          <a:p>
            <a:pPr lvl="1"/>
            <a:r>
              <a:rPr lang="sk-SK" sz="2400" dirty="0" err="1"/>
              <a:t>s</a:t>
            </a:r>
            <a:r>
              <a:rPr lang="sk-SK" sz="2400" dirty="0" err="1" smtClean="0"/>
              <a:t>qrt</a:t>
            </a:r>
            <a:r>
              <a:rPr lang="sk-SK" sz="2400" dirty="0" smtClean="0"/>
              <a:t> (</a:t>
            </a:r>
            <a:r>
              <a:rPr lang="sk-SK" sz="2400" dirty="0" err="1" smtClean="0"/>
              <a:t>numeric</a:t>
            </a:r>
            <a:r>
              <a:rPr lang="sk-SK" sz="2400" dirty="0" smtClean="0"/>
              <a:t>) – vráti odmocninu z argumentu</a:t>
            </a:r>
          </a:p>
          <a:p>
            <a:pPr lvl="1"/>
            <a:r>
              <a:rPr lang="sk-SK" sz="2400" dirty="0" err="1" smtClean="0"/>
              <a:t>trunc</a:t>
            </a:r>
            <a:r>
              <a:rPr lang="sk-SK" sz="2400" dirty="0" smtClean="0"/>
              <a:t> (</a:t>
            </a:r>
            <a:r>
              <a:rPr lang="sk-SK" sz="2400" dirty="0" err="1" smtClean="0"/>
              <a:t>dp</a:t>
            </a:r>
            <a:r>
              <a:rPr lang="sk-SK" sz="2400" dirty="0" smtClean="0"/>
              <a:t> alebo </a:t>
            </a:r>
            <a:r>
              <a:rPr lang="sk-SK" sz="2400" dirty="0" err="1" smtClean="0"/>
              <a:t>numeric</a:t>
            </a:r>
            <a:r>
              <a:rPr lang="sk-SK" sz="2400" dirty="0" smtClean="0"/>
              <a:t>) – odstráni desatinnú časť (</a:t>
            </a:r>
            <a:r>
              <a:rPr lang="sk-SK" sz="2400" dirty="0" err="1" smtClean="0"/>
              <a:t>trunc</a:t>
            </a:r>
            <a:r>
              <a:rPr lang="sk-SK" sz="2400" dirty="0" smtClean="0"/>
              <a:t> (15.72) =&gt; 15)</a:t>
            </a:r>
          </a:p>
          <a:p>
            <a:pPr lvl="1"/>
            <a:r>
              <a:rPr lang="sk-SK" sz="2400" dirty="0" err="1"/>
              <a:t>trunc</a:t>
            </a:r>
            <a:r>
              <a:rPr lang="sk-SK" sz="2400" dirty="0"/>
              <a:t> </a:t>
            </a:r>
            <a:r>
              <a:rPr lang="sk-SK" sz="2400" dirty="0" smtClean="0"/>
              <a:t>(</a:t>
            </a:r>
            <a:r>
              <a:rPr lang="sk-SK" sz="2400" dirty="0" err="1" smtClean="0"/>
              <a:t>numeric</a:t>
            </a:r>
            <a:r>
              <a:rPr lang="sk-SK" sz="2400" dirty="0" smtClean="0"/>
              <a:t>, </a:t>
            </a:r>
            <a:r>
              <a:rPr lang="sk-SK" sz="2400" dirty="0" err="1" smtClean="0"/>
              <a:t>int</a:t>
            </a:r>
            <a:r>
              <a:rPr lang="sk-SK" sz="2400" dirty="0" smtClean="0"/>
              <a:t> ) </a:t>
            </a:r>
            <a:r>
              <a:rPr lang="sk-SK" sz="2400" dirty="0"/>
              <a:t>– </a:t>
            </a:r>
            <a:r>
              <a:rPr lang="sk-SK" sz="2400" dirty="0" smtClean="0"/>
              <a:t>ponechá prvému argumentu počet číslic za desatinnou čiarkou uvedený v druhom argumente </a:t>
            </a:r>
            <a:r>
              <a:rPr lang="sk-SK" sz="2400" dirty="0"/>
              <a:t>(</a:t>
            </a:r>
            <a:r>
              <a:rPr lang="sk-SK" sz="2400" dirty="0" err="1"/>
              <a:t>trunc</a:t>
            </a:r>
            <a:r>
              <a:rPr lang="sk-SK" sz="2400" dirty="0"/>
              <a:t> (</a:t>
            </a:r>
            <a:r>
              <a:rPr lang="sk-SK" sz="2400" dirty="0" smtClean="0"/>
              <a:t>15.7218,2) </a:t>
            </a:r>
            <a:r>
              <a:rPr lang="sk-SK" sz="2400" dirty="0"/>
              <a:t>=&gt; </a:t>
            </a:r>
            <a:r>
              <a:rPr lang="sk-SK" sz="2400" dirty="0" smtClean="0"/>
              <a:t>15,72)</a:t>
            </a:r>
            <a:endParaRPr lang="sk-SK" sz="2400" dirty="0"/>
          </a:p>
          <a:p>
            <a:pPr lvl="1"/>
            <a:endParaRPr lang="sk-SK" dirty="0" smtClean="0"/>
          </a:p>
          <a:p>
            <a:pPr lvl="1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305106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Matematické funkcie - Ukážka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346046"/>
          </a:xfrm>
        </p:spPr>
        <p:txBody>
          <a:bodyPr>
            <a:normAutofit/>
          </a:bodyPr>
          <a:lstStyle/>
          <a:p>
            <a:pPr lvl="1">
              <a:spcBef>
                <a:spcPts val="0"/>
              </a:spcBef>
              <a:buNone/>
            </a:pPr>
            <a:r>
              <a:rPr lang="sk-SK" sz="2400" dirty="0" smtClean="0"/>
              <a:t>SELECT desatinne, </a:t>
            </a:r>
            <a:r>
              <a:rPr lang="sk-SK" sz="2400" dirty="0" err="1" smtClean="0"/>
              <a:t>round</a:t>
            </a:r>
            <a:r>
              <a:rPr lang="sk-SK" sz="2400" dirty="0" smtClean="0"/>
              <a:t>(desatinne),</a:t>
            </a:r>
            <a:r>
              <a:rPr lang="sk-SK" sz="2400" dirty="0" err="1" smtClean="0"/>
              <a:t>round</a:t>
            </a:r>
            <a:r>
              <a:rPr lang="sk-SK" sz="2400" dirty="0" smtClean="0"/>
              <a:t>(desatinne,2),</a:t>
            </a:r>
          </a:p>
          <a:p>
            <a:pPr lvl="1">
              <a:spcBef>
                <a:spcPts val="0"/>
              </a:spcBef>
              <a:buNone/>
            </a:pPr>
            <a:r>
              <a:rPr lang="sk-SK" sz="2400" dirty="0" err="1" smtClean="0"/>
              <a:t>scale</a:t>
            </a:r>
            <a:r>
              <a:rPr lang="sk-SK" sz="2400" dirty="0" smtClean="0"/>
              <a:t>(desatinne), </a:t>
            </a:r>
            <a:r>
              <a:rPr lang="sk-SK" sz="2400" dirty="0" err="1" smtClean="0"/>
              <a:t>scale</a:t>
            </a:r>
            <a:r>
              <a:rPr lang="sk-SK" sz="2400" dirty="0" smtClean="0"/>
              <a:t>(</a:t>
            </a:r>
            <a:r>
              <a:rPr lang="sk-SK" sz="2400" dirty="0" err="1" smtClean="0"/>
              <a:t>cislo</a:t>
            </a:r>
            <a:r>
              <a:rPr lang="sk-SK" sz="2400" dirty="0" smtClean="0"/>
              <a:t>), </a:t>
            </a:r>
          </a:p>
          <a:p>
            <a:pPr lvl="1">
              <a:spcBef>
                <a:spcPts val="0"/>
              </a:spcBef>
              <a:buNone/>
            </a:pPr>
            <a:r>
              <a:rPr lang="sk-SK" sz="2400" dirty="0" err="1" smtClean="0"/>
              <a:t>sqrt</a:t>
            </a:r>
            <a:r>
              <a:rPr lang="sk-SK" sz="2400" dirty="0" smtClean="0"/>
              <a:t>(</a:t>
            </a:r>
            <a:r>
              <a:rPr lang="sk-SK" sz="2400" dirty="0" err="1" smtClean="0"/>
              <a:t>abs</a:t>
            </a:r>
            <a:r>
              <a:rPr lang="sk-SK" sz="2400" dirty="0" smtClean="0"/>
              <a:t>(desatinne)),</a:t>
            </a:r>
          </a:p>
          <a:p>
            <a:pPr lvl="1">
              <a:spcBef>
                <a:spcPts val="0"/>
              </a:spcBef>
              <a:buNone/>
            </a:pPr>
            <a:r>
              <a:rPr lang="sk-SK" sz="2400" dirty="0" err="1" smtClean="0"/>
              <a:t>trunc</a:t>
            </a:r>
            <a:r>
              <a:rPr lang="sk-SK" sz="2400" dirty="0" smtClean="0"/>
              <a:t> (desatinne), </a:t>
            </a:r>
            <a:r>
              <a:rPr lang="sk-SK" sz="2400" dirty="0" err="1" smtClean="0"/>
              <a:t>trunc</a:t>
            </a:r>
            <a:r>
              <a:rPr lang="sk-SK" sz="2400" dirty="0" smtClean="0"/>
              <a:t> (desatinne,2)</a:t>
            </a:r>
          </a:p>
          <a:p>
            <a:pPr lvl="1">
              <a:spcBef>
                <a:spcPts val="0"/>
              </a:spcBef>
              <a:buNone/>
            </a:pPr>
            <a:r>
              <a:rPr lang="sk-SK" sz="2400" dirty="0" smtClean="0"/>
              <a:t>FROM cviko3.obyvatelia;</a:t>
            </a:r>
            <a:endParaRPr lang="sk-SK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76846" y="4752109"/>
            <a:ext cx="8978410" cy="2105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05106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Matematické funkcie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346046"/>
          </a:xfrm>
        </p:spPr>
        <p:txBody>
          <a:bodyPr>
            <a:normAutofit/>
          </a:bodyPr>
          <a:lstStyle/>
          <a:p>
            <a:pPr lvl="1"/>
            <a:r>
              <a:rPr lang="sk-SK" sz="2400" dirty="0" err="1" smtClean="0"/>
              <a:t>random</a:t>
            </a:r>
            <a:r>
              <a:rPr lang="sk-SK" sz="2400" dirty="0" smtClean="0"/>
              <a:t>() vráti číslo v intervale &lt;0,1&gt;</a:t>
            </a:r>
          </a:p>
          <a:p>
            <a:pPr lvl="1"/>
            <a:r>
              <a:rPr lang="sk-SK" sz="2400" dirty="0" smtClean="0"/>
              <a:t>sin (x), cos(x), </a:t>
            </a:r>
            <a:r>
              <a:rPr lang="sk-SK" sz="2400" dirty="0" err="1" smtClean="0"/>
              <a:t>tan</a:t>
            </a:r>
            <a:r>
              <a:rPr lang="sk-SK" sz="2400" dirty="0" smtClean="0"/>
              <a:t>(x), </a:t>
            </a:r>
            <a:r>
              <a:rPr lang="sk-SK" sz="2400" dirty="0" err="1" smtClean="0"/>
              <a:t>cot</a:t>
            </a:r>
            <a:r>
              <a:rPr lang="sk-SK" sz="2400" dirty="0" smtClean="0"/>
              <a:t>(x)</a:t>
            </a:r>
          </a:p>
          <a:p>
            <a:pPr lvl="1"/>
            <a:r>
              <a:rPr lang="sk-SK" sz="2400" dirty="0" err="1"/>
              <a:t>a</a:t>
            </a:r>
            <a:r>
              <a:rPr lang="sk-SK" sz="2400" dirty="0" err="1" smtClean="0"/>
              <a:t>sin</a:t>
            </a:r>
            <a:r>
              <a:rPr lang="sk-SK" sz="2400" dirty="0" smtClean="0"/>
              <a:t>(x), </a:t>
            </a:r>
            <a:r>
              <a:rPr lang="sk-SK" sz="2400" dirty="0" err="1"/>
              <a:t>a</a:t>
            </a:r>
            <a:r>
              <a:rPr lang="sk-SK" sz="2400" dirty="0" err="1" smtClean="0"/>
              <a:t>cos</a:t>
            </a:r>
            <a:r>
              <a:rPr lang="sk-SK" sz="2400" dirty="0" smtClean="0"/>
              <a:t>(x</a:t>
            </a:r>
            <a:r>
              <a:rPr lang="sk-SK" sz="2400" dirty="0"/>
              <a:t>), </a:t>
            </a:r>
            <a:r>
              <a:rPr lang="sk-SK" sz="2400" dirty="0" err="1"/>
              <a:t>a</a:t>
            </a:r>
            <a:r>
              <a:rPr lang="sk-SK" sz="2400" dirty="0" err="1" smtClean="0"/>
              <a:t>tan</a:t>
            </a:r>
            <a:r>
              <a:rPr lang="sk-SK" sz="2400" dirty="0" smtClean="0"/>
              <a:t>(x</a:t>
            </a:r>
            <a:r>
              <a:rPr lang="sk-SK" sz="2400" dirty="0"/>
              <a:t>), </a:t>
            </a:r>
            <a:r>
              <a:rPr lang="sk-SK" sz="2400" dirty="0" smtClean="0"/>
              <a:t>atan2(</a:t>
            </a:r>
            <a:r>
              <a:rPr lang="sk-SK" sz="2400" dirty="0" err="1" smtClean="0"/>
              <a:t>y,x</a:t>
            </a:r>
            <a:r>
              <a:rPr lang="sk-SK" sz="2400" dirty="0" smtClean="0"/>
              <a:t>)</a:t>
            </a:r>
          </a:p>
          <a:p>
            <a:pPr lvl="1"/>
            <a:r>
              <a:rPr lang="sk-SK" sz="2400" dirty="0" smtClean="0"/>
              <a:t>Ukážka vytvorenia určitého rozsahu náhodných čísel od najnižšieho po najvyššie:</a:t>
            </a:r>
          </a:p>
          <a:p>
            <a:pPr lvl="1"/>
            <a:r>
              <a:rPr lang="en-US" sz="2400" dirty="0" smtClean="0"/>
              <a:t>SELECT floor(random() * (</a:t>
            </a:r>
            <a:r>
              <a:rPr lang="sk-SK" sz="2400" dirty="0" smtClean="0"/>
              <a:t>najvyššie</a:t>
            </a:r>
            <a:r>
              <a:rPr lang="en-US" sz="2400" dirty="0" smtClean="0"/>
              <a:t>-</a:t>
            </a:r>
            <a:r>
              <a:rPr lang="sk-SK" sz="2400" dirty="0" smtClean="0"/>
              <a:t>najnižšie</a:t>
            </a:r>
            <a:r>
              <a:rPr lang="en-US" sz="2400" dirty="0" smtClean="0"/>
              <a:t>+1) + </a:t>
            </a:r>
            <a:r>
              <a:rPr lang="sk-SK" sz="2400" dirty="0" smtClean="0"/>
              <a:t>najnižšie</a:t>
            </a:r>
            <a:r>
              <a:rPr lang="en-US" sz="2400" dirty="0" smtClean="0"/>
              <a:t>);</a:t>
            </a:r>
            <a:endParaRPr lang="sk-SK" sz="2400" dirty="0" smtClean="0"/>
          </a:p>
          <a:p>
            <a:pPr lvl="1"/>
            <a:endParaRPr lang="sk-SK" sz="2400" dirty="0"/>
          </a:p>
          <a:p>
            <a:pPr lvl="1"/>
            <a:r>
              <a:rPr lang="sk-SK" sz="2400" dirty="0"/>
              <a:t>https://</a:t>
            </a:r>
            <a:r>
              <a:rPr lang="sk-SK" sz="2400" dirty="0" smtClean="0"/>
              <a:t>www.postgresql.org/docs/12/functions-math.html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xmlns="" val="251753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Matematické funkcie- Ukážka</a:t>
            </a:r>
            <a:endParaRPr lang="sk-SK" dirty="0"/>
          </a:p>
        </p:txBody>
      </p:sp>
      <p:sp>
        <p:nvSpPr>
          <p:cNvPr id="5" name="Zástupný symbol obsah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15974" y="2667997"/>
            <a:ext cx="5653953" cy="338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51753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Reťazcové</a:t>
            </a:r>
            <a:r>
              <a:rPr lang="sk-SK" dirty="0" smtClean="0"/>
              <a:t> funkcie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346046"/>
          </a:xfrm>
        </p:spPr>
        <p:txBody>
          <a:bodyPr>
            <a:normAutofit/>
          </a:bodyPr>
          <a:lstStyle/>
          <a:p>
            <a:pPr lvl="1"/>
            <a:r>
              <a:rPr lang="sk-SK" sz="2400" dirty="0" err="1" smtClean="0"/>
              <a:t>char_length</a:t>
            </a:r>
            <a:r>
              <a:rPr lang="sk-SK" sz="2400" dirty="0" smtClean="0"/>
              <a:t>(reťazec) alebo </a:t>
            </a:r>
            <a:r>
              <a:rPr lang="sk-SK" sz="2400" dirty="0" err="1" smtClean="0"/>
              <a:t>length</a:t>
            </a:r>
            <a:r>
              <a:rPr lang="sk-SK" sz="2400" dirty="0" smtClean="0"/>
              <a:t>(reťazec)– vráti počet znakov v reťazci</a:t>
            </a:r>
          </a:p>
          <a:p>
            <a:pPr lvl="1"/>
            <a:r>
              <a:rPr lang="sk-SK" sz="2400" dirty="0" err="1" smtClean="0"/>
              <a:t>lower</a:t>
            </a:r>
            <a:r>
              <a:rPr lang="sk-SK" sz="2400" dirty="0" smtClean="0"/>
              <a:t> (reťazec) – vráti vstupný reťazec iba s malými písmenami</a:t>
            </a:r>
          </a:p>
          <a:p>
            <a:pPr lvl="1"/>
            <a:r>
              <a:rPr lang="sk-SK" sz="2400" dirty="0" err="1" smtClean="0"/>
              <a:t>upper</a:t>
            </a:r>
            <a:r>
              <a:rPr lang="sk-SK" sz="2400" dirty="0" smtClean="0"/>
              <a:t> (reťazec) – vráti vstupný reťazec iba s veľkými písmenami</a:t>
            </a:r>
          </a:p>
          <a:p>
            <a:pPr lvl="1"/>
            <a:r>
              <a:rPr lang="sk-SK" sz="2400" dirty="0" err="1" smtClean="0"/>
              <a:t>concat</a:t>
            </a:r>
            <a:r>
              <a:rPr lang="sk-SK" sz="2400" dirty="0" smtClean="0"/>
              <a:t> (reťazec [, reťazec, ...]) – vráti reťazec ako spojenie textovej reprezentácie všetkých argumentov, čiže aj čísel dátumov, </a:t>
            </a:r>
            <a:r>
              <a:rPr lang="sk-SK" sz="2400" dirty="0" err="1" smtClean="0"/>
              <a:t>boolean</a:t>
            </a:r>
            <a:r>
              <a:rPr lang="sk-SK" sz="2400" dirty="0" smtClean="0"/>
              <a:t> hodnôt, hodnoty NULL sú ignorované.</a:t>
            </a:r>
          </a:p>
          <a:p>
            <a:pPr lvl="1"/>
            <a:r>
              <a:rPr lang="sk-SK" sz="2400" dirty="0" err="1" smtClean="0"/>
              <a:t>concat_ws</a:t>
            </a:r>
            <a:r>
              <a:rPr lang="sk-SK" sz="2400" dirty="0" smtClean="0"/>
              <a:t> (oddeľovač typu text, reťazec [, reťazec, ...]) – to isté, čo predchádzajúca funkcia, ale vstupné parametre budú oddelené znakom/mi oddeľovača z prvého argumentu.</a:t>
            </a:r>
          </a:p>
        </p:txBody>
      </p:sp>
    </p:spTree>
    <p:extLst>
      <p:ext uri="{BB962C8B-B14F-4D97-AF65-F5344CB8AC3E}">
        <p14:creationId xmlns:p14="http://schemas.microsoft.com/office/powerpoint/2010/main" xmlns="" val="251753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Opakovanie z minulej hodiny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Aké typy obmedzení poznáte?</a:t>
            </a:r>
          </a:p>
          <a:p>
            <a:r>
              <a:rPr lang="sk-SK" dirty="0" smtClean="0"/>
              <a:t>Ako je možné vytvárať a mazať obmedzenia?</a:t>
            </a:r>
          </a:p>
          <a:p>
            <a:r>
              <a:rPr lang="sk-SK" dirty="0" smtClean="0"/>
              <a:t>Je možné pridať obmedzeniu názov? Ak áno, na čo je to dobré?</a:t>
            </a:r>
          </a:p>
          <a:p>
            <a:r>
              <a:rPr lang="sk-SK" dirty="0" smtClean="0"/>
              <a:t>V akom vzťahu sú primárny a cudzí kľúč a čo nám zaisťujú?</a:t>
            </a:r>
          </a:p>
          <a:p>
            <a:r>
              <a:rPr lang="sk-SK" dirty="0" smtClean="0"/>
              <a:t>Mení sa pridaním obmedzení tabuľke jej prípadné vymazanie?</a:t>
            </a:r>
          </a:p>
        </p:txBody>
      </p:sp>
    </p:spTree>
    <p:extLst>
      <p:ext uri="{BB962C8B-B14F-4D97-AF65-F5344CB8AC3E}">
        <p14:creationId xmlns:p14="http://schemas.microsoft.com/office/powerpoint/2010/main" xmlns="" val="258251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Reťazcové</a:t>
            </a:r>
            <a:r>
              <a:rPr lang="sk-SK" dirty="0" smtClean="0"/>
              <a:t> funkcie - Ukážka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346046"/>
          </a:xfrm>
        </p:spPr>
        <p:txBody>
          <a:bodyPr>
            <a:normAutofit/>
          </a:bodyPr>
          <a:lstStyle/>
          <a:p>
            <a:pPr lvl="1">
              <a:spcBef>
                <a:spcPts val="0"/>
              </a:spcBef>
              <a:buNone/>
            </a:pPr>
            <a:r>
              <a:rPr lang="sk-SK" sz="2400" dirty="0" smtClean="0"/>
              <a:t>SELECT okres,"2009", </a:t>
            </a:r>
            <a:r>
              <a:rPr lang="sk-SK" sz="2400" dirty="0" err="1" smtClean="0"/>
              <a:t>char_length</a:t>
            </a:r>
            <a:r>
              <a:rPr lang="sk-SK" sz="2400" dirty="0" smtClean="0"/>
              <a:t> (okres),</a:t>
            </a:r>
          </a:p>
          <a:p>
            <a:pPr lvl="1">
              <a:spcBef>
                <a:spcPts val="0"/>
              </a:spcBef>
              <a:buNone/>
            </a:pPr>
            <a:r>
              <a:rPr lang="sk-SK" sz="2400" dirty="0" err="1" smtClean="0"/>
              <a:t>lower</a:t>
            </a:r>
            <a:r>
              <a:rPr lang="sk-SK" sz="2400" dirty="0" smtClean="0"/>
              <a:t> (okres), </a:t>
            </a:r>
            <a:r>
              <a:rPr lang="sk-SK" sz="2400" dirty="0" err="1" smtClean="0"/>
              <a:t>upper</a:t>
            </a:r>
            <a:r>
              <a:rPr lang="sk-SK" sz="2400" dirty="0" smtClean="0"/>
              <a:t> (okres),</a:t>
            </a:r>
          </a:p>
          <a:p>
            <a:pPr lvl="1">
              <a:spcBef>
                <a:spcPts val="0"/>
              </a:spcBef>
              <a:buNone/>
            </a:pPr>
            <a:r>
              <a:rPr lang="sk-SK" sz="2400" dirty="0" err="1" smtClean="0"/>
              <a:t>concat</a:t>
            </a:r>
            <a:r>
              <a:rPr lang="sk-SK" sz="2400" dirty="0" smtClean="0"/>
              <a:t> (</a:t>
            </a:r>
            <a:r>
              <a:rPr lang="sk-SK" sz="2400" dirty="0" err="1" smtClean="0"/>
              <a:t>lower</a:t>
            </a:r>
            <a:r>
              <a:rPr lang="sk-SK" sz="2400" dirty="0" smtClean="0"/>
              <a:t>(okres),"2009",upper(okres)),</a:t>
            </a:r>
          </a:p>
          <a:p>
            <a:pPr lvl="1">
              <a:spcBef>
                <a:spcPts val="0"/>
              </a:spcBef>
              <a:buNone/>
            </a:pPr>
            <a:r>
              <a:rPr lang="sk-SK" sz="2400" dirty="0" err="1" smtClean="0"/>
              <a:t>concat_ws</a:t>
            </a:r>
            <a:r>
              <a:rPr lang="sk-SK" sz="2400" dirty="0" smtClean="0"/>
              <a:t> ('%',</a:t>
            </a:r>
            <a:r>
              <a:rPr lang="sk-SK" sz="2400" dirty="0" err="1" smtClean="0"/>
              <a:t>lower</a:t>
            </a:r>
            <a:r>
              <a:rPr lang="sk-SK" sz="2400" dirty="0" smtClean="0"/>
              <a:t>(okres),"2009",upper(okres))</a:t>
            </a:r>
          </a:p>
          <a:p>
            <a:pPr lvl="1">
              <a:spcBef>
                <a:spcPts val="0"/>
              </a:spcBef>
              <a:buNone/>
            </a:pPr>
            <a:r>
              <a:rPr lang="sk-SK" sz="2400" dirty="0" smtClean="0"/>
              <a:t>FROM cviko3.obyvatelia;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04245"/>
            <a:ext cx="12192000" cy="2253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51753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Reťazcové</a:t>
            </a:r>
            <a:r>
              <a:rPr lang="sk-SK" dirty="0" smtClean="0"/>
              <a:t> funkcie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346046"/>
          </a:xfrm>
        </p:spPr>
        <p:txBody>
          <a:bodyPr>
            <a:normAutofit/>
          </a:bodyPr>
          <a:lstStyle/>
          <a:p>
            <a:pPr lvl="1"/>
            <a:r>
              <a:rPr lang="sk-SK" sz="2400" dirty="0" err="1" smtClean="0"/>
              <a:t>initcap</a:t>
            </a:r>
            <a:r>
              <a:rPr lang="sk-SK" sz="2400" dirty="0" smtClean="0"/>
              <a:t> (reťazec) – vráti reťazec s veľkým písmenom na začiatku každého slova</a:t>
            </a:r>
          </a:p>
          <a:p>
            <a:pPr lvl="1"/>
            <a:r>
              <a:rPr lang="sk-SK" sz="2400" dirty="0" err="1" smtClean="0"/>
              <a:t>ltrim</a:t>
            </a:r>
            <a:r>
              <a:rPr lang="sk-SK" sz="2400" dirty="0" smtClean="0"/>
              <a:t>  (reťazec [, reťazec] ) – ľavej strany reťazca odstráni znaky nájdené v 2. argumente, bez uvedenia 2. argumentu odstráni medzery</a:t>
            </a:r>
          </a:p>
          <a:p>
            <a:pPr lvl="1"/>
            <a:r>
              <a:rPr lang="sk-SK" sz="2400" dirty="0" err="1" smtClean="0"/>
              <a:t>rtrim</a:t>
            </a:r>
            <a:r>
              <a:rPr lang="sk-SK" sz="2400" dirty="0" smtClean="0"/>
              <a:t>  (reťazec [, reťazec] ) – to čo predchádzajúci, iba sprava</a:t>
            </a:r>
          </a:p>
          <a:p>
            <a:pPr lvl="1"/>
            <a:r>
              <a:rPr lang="sk-SK" sz="2400" dirty="0" err="1" smtClean="0"/>
              <a:t>lpad</a:t>
            </a:r>
            <a:r>
              <a:rPr lang="sk-SK" sz="2400" dirty="0" smtClean="0"/>
              <a:t> (reťazec, </a:t>
            </a:r>
            <a:r>
              <a:rPr lang="sk-SK" sz="2400" dirty="0" err="1" smtClean="0"/>
              <a:t>int</a:t>
            </a:r>
            <a:r>
              <a:rPr lang="sk-SK" sz="2400" dirty="0" smtClean="0"/>
              <a:t>, doplňujúci sa reťazec)- doplní pred vstupný reťazec 1. argumentu taký počet znakov doplňujúceho sa reťazca 3. argumentu, aký je uvedený v 2. argumente. Ak je 2. argument kratší ako dĺžka vstupného reťazca, tak vstupný argument skráti na dĺžku 2. argumentu.</a:t>
            </a:r>
          </a:p>
          <a:p>
            <a:pPr lvl="1"/>
            <a:endParaRPr lang="sk-SK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51753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Reťazcové</a:t>
            </a:r>
            <a:r>
              <a:rPr lang="sk-SK" dirty="0" smtClean="0"/>
              <a:t> funkcie - Ukážka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346046"/>
          </a:xfrm>
        </p:spPr>
        <p:txBody>
          <a:bodyPr>
            <a:normAutofit/>
          </a:bodyPr>
          <a:lstStyle/>
          <a:p>
            <a:pPr lvl="1"/>
            <a:r>
              <a:rPr lang="sk-SK" sz="2400" dirty="0" err="1" smtClean="0"/>
              <a:t>rpad</a:t>
            </a:r>
            <a:r>
              <a:rPr lang="sk-SK" sz="2400" dirty="0" smtClean="0"/>
              <a:t> (reťazec, </a:t>
            </a:r>
            <a:r>
              <a:rPr lang="sk-SK" sz="2400" dirty="0" err="1" smtClean="0"/>
              <a:t>int</a:t>
            </a:r>
            <a:r>
              <a:rPr lang="sk-SK" sz="2400" dirty="0" smtClean="0"/>
              <a:t>, doplňujúci sa reťazec)- to čo </a:t>
            </a:r>
            <a:r>
              <a:rPr lang="sk-SK" sz="2400" dirty="0" err="1" smtClean="0"/>
              <a:t>lpad</a:t>
            </a:r>
            <a:r>
              <a:rPr lang="sk-SK" sz="2400" dirty="0" smtClean="0"/>
              <a:t>, iba znaky dopĺňa za vstupný reťazec</a:t>
            </a:r>
          </a:p>
          <a:p>
            <a:pPr lvl="1">
              <a:spcBef>
                <a:spcPts val="0"/>
              </a:spcBef>
              <a:buNone/>
            </a:pPr>
            <a:r>
              <a:rPr lang="sk-SK" sz="2400" dirty="0" smtClean="0"/>
              <a:t>SELECT okres,"2009",</a:t>
            </a:r>
          </a:p>
          <a:p>
            <a:pPr lvl="1">
              <a:spcBef>
                <a:spcPts val="0"/>
              </a:spcBef>
              <a:buNone/>
            </a:pPr>
            <a:r>
              <a:rPr lang="sk-SK" sz="2400" dirty="0" err="1" smtClean="0"/>
              <a:t>lower</a:t>
            </a:r>
            <a:r>
              <a:rPr lang="sk-SK" sz="2400" dirty="0" smtClean="0"/>
              <a:t> (okres), </a:t>
            </a:r>
            <a:r>
              <a:rPr lang="sk-SK" sz="2400" dirty="0" err="1" smtClean="0"/>
              <a:t>initcap</a:t>
            </a:r>
            <a:r>
              <a:rPr lang="sk-SK" sz="2400" dirty="0" smtClean="0"/>
              <a:t> (</a:t>
            </a:r>
            <a:r>
              <a:rPr lang="sk-SK" sz="2400" dirty="0" err="1" smtClean="0"/>
              <a:t>lower</a:t>
            </a:r>
            <a:r>
              <a:rPr lang="sk-SK" sz="2400" dirty="0" smtClean="0"/>
              <a:t> (okres)), </a:t>
            </a:r>
            <a:r>
              <a:rPr lang="sk-SK" sz="2400" dirty="0" err="1" smtClean="0"/>
              <a:t>ltrim</a:t>
            </a:r>
            <a:r>
              <a:rPr lang="sk-SK" sz="2400" dirty="0" smtClean="0"/>
              <a:t>('  medzery'), </a:t>
            </a:r>
            <a:r>
              <a:rPr lang="sk-SK" sz="2400" dirty="0" err="1" smtClean="0"/>
              <a:t>ltrim</a:t>
            </a:r>
            <a:r>
              <a:rPr lang="sk-SK" sz="2400" dirty="0" smtClean="0"/>
              <a:t>(</a:t>
            </a:r>
            <a:r>
              <a:rPr lang="sk-SK" sz="2400" dirty="0" err="1" smtClean="0"/>
              <a:t>okres,'ikOr</a:t>
            </a:r>
            <a:r>
              <a:rPr lang="sk-SK" sz="2400" dirty="0" smtClean="0"/>
              <a:t>'),</a:t>
            </a:r>
          </a:p>
          <a:p>
            <a:pPr lvl="1">
              <a:spcBef>
                <a:spcPts val="0"/>
              </a:spcBef>
              <a:buNone/>
            </a:pPr>
            <a:r>
              <a:rPr lang="sk-SK" sz="2400" dirty="0" err="1" smtClean="0"/>
              <a:t>lpad</a:t>
            </a:r>
            <a:r>
              <a:rPr lang="sk-SK" sz="2400" dirty="0" smtClean="0"/>
              <a:t> (okres,20,'*'), </a:t>
            </a:r>
            <a:r>
              <a:rPr lang="sk-SK" sz="2400" dirty="0" err="1" smtClean="0"/>
              <a:t>char_length</a:t>
            </a:r>
            <a:r>
              <a:rPr lang="sk-SK" sz="2400" dirty="0" smtClean="0"/>
              <a:t>(</a:t>
            </a:r>
            <a:r>
              <a:rPr lang="sk-SK" sz="2400" dirty="0" err="1" smtClean="0"/>
              <a:t>lpad</a:t>
            </a:r>
            <a:r>
              <a:rPr lang="sk-SK" sz="2400" dirty="0" smtClean="0"/>
              <a:t> (okres,20,'*')), /*Dunajská Streda*/</a:t>
            </a:r>
          </a:p>
          <a:p>
            <a:pPr lvl="1">
              <a:spcBef>
                <a:spcPts val="0"/>
              </a:spcBef>
              <a:buNone/>
            </a:pPr>
            <a:r>
              <a:rPr lang="sk-SK" sz="2400" dirty="0" err="1" smtClean="0"/>
              <a:t>rpad</a:t>
            </a:r>
            <a:r>
              <a:rPr lang="sk-SK" sz="2400" dirty="0" smtClean="0"/>
              <a:t> (okres,20,'ab')</a:t>
            </a:r>
          </a:p>
          <a:p>
            <a:pPr lvl="1">
              <a:spcBef>
                <a:spcPts val="0"/>
              </a:spcBef>
              <a:buNone/>
            </a:pPr>
            <a:r>
              <a:rPr lang="sk-SK" sz="2400" dirty="0" smtClean="0"/>
              <a:t>FROM cviko3.obyvatelia;</a:t>
            </a:r>
          </a:p>
        </p:txBody>
      </p:sp>
    </p:spTree>
    <p:extLst>
      <p:ext uri="{BB962C8B-B14F-4D97-AF65-F5344CB8AC3E}">
        <p14:creationId xmlns:p14="http://schemas.microsoft.com/office/powerpoint/2010/main" xmlns="" val="251753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Reťazcové</a:t>
            </a:r>
            <a:r>
              <a:rPr lang="sk-SK" dirty="0" smtClean="0"/>
              <a:t> funkcie - Ukážka</a:t>
            </a:r>
            <a:endParaRPr lang="sk-SK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3108713"/>
            <a:ext cx="12192000" cy="209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51753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Reťazcové</a:t>
            </a:r>
            <a:r>
              <a:rPr lang="sk-SK" dirty="0" smtClean="0"/>
              <a:t> funkcie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346046"/>
          </a:xfrm>
        </p:spPr>
        <p:txBody>
          <a:bodyPr>
            <a:normAutofit/>
          </a:bodyPr>
          <a:lstStyle/>
          <a:p>
            <a:pPr lvl="1"/>
            <a:r>
              <a:rPr lang="sk-SK" sz="2400" dirty="0" err="1" smtClean="0"/>
              <a:t>left</a:t>
            </a:r>
            <a:r>
              <a:rPr lang="sk-SK" sz="2400" dirty="0" smtClean="0"/>
              <a:t> (reťazec, </a:t>
            </a:r>
            <a:r>
              <a:rPr lang="sk-SK" sz="2400" dirty="0" err="1" smtClean="0"/>
              <a:t>int</a:t>
            </a:r>
            <a:r>
              <a:rPr lang="sk-SK" sz="2400" dirty="0" smtClean="0"/>
              <a:t>) – vráti počet znakov od začiatku reťazca uvedených v 2. argumente, ak je číslo záporné, tak odstráni z konca reťazca príslušný počet znakov</a:t>
            </a:r>
          </a:p>
          <a:p>
            <a:pPr lvl="1"/>
            <a:r>
              <a:rPr lang="sk-SK" sz="2400" dirty="0" err="1" smtClean="0"/>
              <a:t>right</a:t>
            </a:r>
            <a:r>
              <a:rPr lang="sk-SK" sz="2400" dirty="0" smtClean="0"/>
              <a:t> (reťazec, </a:t>
            </a:r>
            <a:r>
              <a:rPr lang="sk-SK" sz="2400" dirty="0" err="1" smtClean="0"/>
              <a:t>int</a:t>
            </a:r>
            <a:r>
              <a:rPr lang="sk-SK" sz="2400" dirty="0" smtClean="0"/>
              <a:t>) – ako </a:t>
            </a:r>
            <a:r>
              <a:rPr lang="sk-SK" sz="2400" dirty="0" err="1" smtClean="0"/>
              <a:t>left</a:t>
            </a:r>
            <a:r>
              <a:rPr lang="sk-SK" sz="2400" dirty="0" smtClean="0"/>
              <a:t>, ale opačne</a:t>
            </a:r>
          </a:p>
          <a:p>
            <a:pPr lvl="1"/>
            <a:r>
              <a:rPr lang="sk-SK" sz="2400" dirty="0" err="1" smtClean="0"/>
              <a:t>replace</a:t>
            </a:r>
            <a:r>
              <a:rPr lang="sk-SK" sz="2400" dirty="0" smtClean="0"/>
              <a:t> (reťazec, vyhľadávaný reťazec, náhrada za vyhľadávaný reťazec) – vysvetľujú argumenty, dôjde k nahradeniu každého výskytu</a:t>
            </a:r>
          </a:p>
          <a:p>
            <a:pPr lvl="1"/>
            <a:r>
              <a:rPr lang="sk-SK" sz="2400" dirty="0" err="1" smtClean="0"/>
              <a:t>split_part</a:t>
            </a:r>
            <a:r>
              <a:rPr lang="sk-SK" sz="2400" dirty="0" smtClean="0"/>
              <a:t> (reťazec, deliaci reťazec, </a:t>
            </a:r>
            <a:r>
              <a:rPr lang="sk-SK" sz="2400" dirty="0" err="1" smtClean="0"/>
              <a:t>int</a:t>
            </a:r>
            <a:r>
              <a:rPr lang="sk-SK" sz="2400" dirty="0" smtClean="0"/>
              <a:t>) –vráti reťazec podľa poradia reťazcov v 3. argumente, pričom pôvodný reťazec rozdelí podľa znaku/znakov v 2. argumente.</a:t>
            </a:r>
          </a:p>
        </p:txBody>
      </p:sp>
    </p:spTree>
    <p:extLst>
      <p:ext uri="{BB962C8B-B14F-4D97-AF65-F5344CB8AC3E}">
        <p14:creationId xmlns:p14="http://schemas.microsoft.com/office/powerpoint/2010/main" xmlns="" val="251753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Reťazcové</a:t>
            </a:r>
            <a:r>
              <a:rPr lang="sk-SK" dirty="0" smtClean="0"/>
              <a:t> funkcie - Ukážka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346046"/>
          </a:xfrm>
        </p:spPr>
        <p:txBody>
          <a:bodyPr>
            <a:normAutofit/>
          </a:bodyPr>
          <a:lstStyle/>
          <a:p>
            <a:pPr lvl="1">
              <a:spcBef>
                <a:spcPts val="0"/>
              </a:spcBef>
              <a:buNone/>
            </a:pPr>
            <a:r>
              <a:rPr lang="sk-SK" sz="2400" dirty="0" smtClean="0"/>
              <a:t>SELECT okres,"2009„ , </a:t>
            </a:r>
            <a:r>
              <a:rPr lang="sk-SK" sz="2400" dirty="0" err="1" smtClean="0"/>
              <a:t>left</a:t>
            </a:r>
            <a:r>
              <a:rPr lang="sk-SK" sz="2400" dirty="0" smtClean="0"/>
              <a:t> (okres,7), </a:t>
            </a:r>
            <a:r>
              <a:rPr lang="sk-SK" sz="2400" dirty="0" err="1" smtClean="0"/>
              <a:t>left</a:t>
            </a:r>
            <a:r>
              <a:rPr lang="sk-SK" sz="2400" dirty="0" smtClean="0"/>
              <a:t> (okres,-7),</a:t>
            </a:r>
          </a:p>
          <a:p>
            <a:pPr lvl="1">
              <a:spcBef>
                <a:spcPts val="0"/>
              </a:spcBef>
              <a:buNone/>
            </a:pPr>
            <a:r>
              <a:rPr lang="sk-SK" sz="2400" dirty="0" err="1" smtClean="0"/>
              <a:t>right</a:t>
            </a:r>
            <a:r>
              <a:rPr lang="sk-SK" sz="2400" dirty="0" smtClean="0"/>
              <a:t> (okres,5), </a:t>
            </a:r>
            <a:r>
              <a:rPr lang="sk-SK" sz="2400" dirty="0" err="1" smtClean="0"/>
              <a:t>right</a:t>
            </a:r>
            <a:r>
              <a:rPr lang="sk-SK" sz="2400" dirty="0" smtClean="0"/>
              <a:t> (okres,-4),</a:t>
            </a:r>
          </a:p>
          <a:p>
            <a:pPr lvl="1">
              <a:spcBef>
                <a:spcPts val="0"/>
              </a:spcBef>
              <a:buNone/>
            </a:pPr>
            <a:r>
              <a:rPr lang="sk-SK" sz="2400" dirty="0" err="1" smtClean="0"/>
              <a:t>replace</a:t>
            </a:r>
            <a:r>
              <a:rPr lang="sk-SK" sz="2400" dirty="0" smtClean="0"/>
              <a:t> (okres, 'Okres',''), </a:t>
            </a:r>
            <a:r>
              <a:rPr lang="sk-SK" sz="2400" dirty="0" err="1" smtClean="0"/>
              <a:t>split_part</a:t>
            </a:r>
            <a:r>
              <a:rPr lang="sk-SK" sz="2400" dirty="0" smtClean="0"/>
              <a:t> (okres,' ',3)</a:t>
            </a:r>
          </a:p>
          <a:p>
            <a:pPr lvl="1">
              <a:spcBef>
                <a:spcPts val="0"/>
              </a:spcBef>
              <a:buNone/>
            </a:pPr>
            <a:r>
              <a:rPr lang="sk-SK" sz="2400" dirty="0" smtClean="0"/>
              <a:t>FROM cviko3.obyvatelia;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63004" y="4322618"/>
            <a:ext cx="9640524" cy="2535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51753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Reťazcové</a:t>
            </a:r>
            <a:r>
              <a:rPr lang="sk-SK" dirty="0" smtClean="0"/>
              <a:t> funkcie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346046"/>
          </a:xfrm>
        </p:spPr>
        <p:txBody>
          <a:bodyPr>
            <a:normAutofit/>
          </a:bodyPr>
          <a:lstStyle/>
          <a:p>
            <a:pPr lvl="1"/>
            <a:r>
              <a:rPr lang="sk-SK" sz="2400" dirty="0" err="1" smtClean="0"/>
              <a:t>substring</a:t>
            </a:r>
            <a:r>
              <a:rPr lang="sk-SK" sz="2400" dirty="0" smtClean="0"/>
              <a:t> (reťazec, </a:t>
            </a:r>
            <a:r>
              <a:rPr lang="sk-SK" sz="2400" dirty="0" err="1" smtClean="0"/>
              <a:t>int</a:t>
            </a:r>
            <a:r>
              <a:rPr lang="sk-SK" sz="2400" dirty="0" smtClean="0"/>
              <a:t> [, </a:t>
            </a:r>
            <a:r>
              <a:rPr lang="sk-SK" sz="2400" dirty="0" err="1" smtClean="0"/>
              <a:t>int</a:t>
            </a:r>
            <a:r>
              <a:rPr lang="sk-SK" sz="2400" dirty="0" smtClean="0"/>
              <a:t>]) – vráti reťazec od poradového znaku v 2. argumente, ak bude uvedený 3. argument, tak vrátený argument bude mať dĺžku uvedenú v treťom argumente, ak 3. argument nebude uvedený, vráti zvyšok reťazca.</a:t>
            </a:r>
          </a:p>
          <a:p>
            <a:pPr lvl="1"/>
            <a:r>
              <a:rPr lang="sk-SK" sz="2400" dirty="0" err="1" smtClean="0"/>
              <a:t>strpos</a:t>
            </a:r>
            <a:r>
              <a:rPr lang="sk-SK" sz="2400" dirty="0" smtClean="0"/>
              <a:t>(reťazec, vyhľadávaný reťazec) - vráti poradové číslo znaku reťazca 1. argumentu, kde začína 2. argument. Niekedy je výhodné použiť túto funkciu v spojení s inými </a:t>
            </a:r>
            <a:r>
              <a:rPr lang="sk-SK" sz="2400" dirty="0" smtClean="0"/>
              <a:t>funkciami</a:t>
            </a:r>
            <a:r>
              <a:rPr lang="sk-SK" sz="2400" dirty="0" smtClean="0"/>
              <a:t>.</a:t>
            </a:r>
          </a:p>
          <a:p>
            <a:pPr lvl="1"/>
            <a:r>
              <a:rPr lang="sk-SK" sz="2400" dirty="0" smtClean="0"/>
              <a:t>https://www.postgresql.org/docs/12/functions-string.html</a:t>
            </a:r>
          </a:p>
          <a:p>
            <a:pPr lvl="1"/>
            <a:endParaRPr lang="sk-SK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51753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Reťazcové</a:t>
            </a:r>
            <a:r>
              <a:rPr lang="sk-SK" dirty="0" smtClean="0"/>
              <a:t> funkcie - Ukážka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346046"/>
          </a:xfrm>
        </p:spPr>
        <p:txBody>
          <a:bodyPr>
            <a:normAutofit/>
          </a:bodyPr>
          <a:lstStyle/>
          <a:p>
            <a:pPr lvl="1">
              <a:spcBef>
                <a:spcPts val="0"/>
              </a:spcBef>
              <a:buNone/>
            </a:pPr>
            <a:r>
              <a:rPr lang="sk-SK" sz="2400" dirty="0" smtClean="0"/>
              <a:t>SELECT okres,"2009",</a:t>
            </a:r>
          </a:p>
          <a:p>
            <a:pPr lvl="1">
              <a:spcBef>
                <a:spcPts val="0"/>
              </a:spcBef>
              <a:buNone/>
            </a:pPr>
            <a:r>
              <a:rPr lang="sk-SK" sz="2400" dirty="0" err="1" smtClean="0"/>
              <a:t>substring</a:t>
            </a:r>
            <a:r>
              <a:rPr lang="sk-SK" sz="2400" dirty="0" smtClean="0"/>
              <a:t> (okres,7),</a:t>
            </a:r>
          </a:p>
          <a:p>
            <a:pPr lvl="1">
              <a:spcBef>
                <a:spcPts val="0"/>
              </a:spcBef>
              <a:buNone/>
            </a:pPr>
            <a:r>
              <a:rPr lang="sk-SK" sz="2400" dirty="0" err="1" smtClean="0"/>
              <a:t>strpos</a:t>
            </a:r>
            <a:r>
              <a:rPr lang="sk-SK" sz="2400" dirty="0" smtClean="0"/>
              <a:t> (</a:t>
            </a:r>
            <a:r>
              <a:rPr lang="sk-SK" sz="2400" dirty="0" err="1" smtClean="0"/>
              <a:t>okres,'a</a:t>
            </a:r>
            <a:r>
              <a:rPr lang="sk-SK" sz="2400" smtClean="0"/>
              <a:t>'), substring</a:t>
            </a:r>
            <a:r>
              <a:rPr lang="sk-SK" sz="2400" dirty="0" smtClean="0"/>
              <a:t> (</a:t>
            </a:r>
            <a:r>
              <a:rPr lang="sk-SK" sz="2400" dirty="0" err="1" smtClean="0"/>
              <a:t>okres,strpos</a:t>
            </a:r>
            <a:r>
              <a:rPr lang="sk-SK" sz="2400" dirty="0" smtClean="0"/>
              <a:t>(</a:t>
            </a:r>
            <a:r>
              <a:rPr lang="sk-SK" sz="2400" dirty="0" err="1" smtClean="0"/>
              <a:t>okres,'a</a:t>
            </a:r>
            <a:r>
              <a:rPr lang="sk-SK" sz="2400" dirty="0" smtClean="0"/>
              <a:t>'))</a:t>
            </a:r>
          </a:p>
          <a:p>
            <a:pPr lvl="1">
              <a:spcBef>
                <a:spcPts val="0"/>
              </a:spcBef>
              <a:buNone/>
            </a:pPr>
            <a:r>
              <a:rPr lang="sk-SK" sz="2400" dirty="0" smtClean="0"/>
              <a:t>FROM cviko3.obyvatelia;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7896" y="4370243"/>
            <a:ext cx="7253460" cy="2487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51753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Opakovanie z tohto cvičenia</a:t>
            </a:r>
            <a:endParaRPr lang="sk-SK" dirty="0"/>
          </a:p>
        </p:txBody>
      </p:sp>
      <p:sp>
        <p:nvSpPr>
          <p:cNvPr id="6" name="Zástupný symbol obsahu 5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331422"/>
          </a:xfrm>
        </p:spPr>
        <p:txBody>
          <a:bodyPr>
            <a:normAutofit/>
          </a:bodyPr>
          <a:lstStyle/>
          <a:p>
            <a:r>
              <a:rPr lang="sk-SK" dirty="0" smtClean="0"/>
              <a:t>Import do tabuliek pomocou  INSERT INTO ... SELECT</a:t>
            </a:r>
          </a:p>
          <a:p>
            <a:pPr lvl="1"/>
            <a:r>
              <a:rPr lang="sk-SK" dirty="0" smtClean="0"/>
              <a:t>Pozor na kompatibilitu stĺpcov medzi  tabuľkami.</a:t>
            </a:r>
          </a:p>
          <a:p>
            <a:r>
              <a:rPr lang="sk-SK" dirty="0" smtClean="0"/>
              <a:t>Funkcie</a:t>
            </a:r>
          </a:p>
          <a:p>
            <a:pPr lvl="1"/>
            <a:r>
              <a:rPr lang="sk-SK" dirty="0" smtClean="0"/>
              <a:t>Majú povinné a voliteľné argumenty.</a:t>
            </a:r>
          </a:p>
          <a:p>
            <a:pPr lvl="1"/>
            <a:r>
              <a:rPr lang="sk-SK" dirty="0" smtClean="0"/>
              <a:t>Výstup z funkcie môže slúžiť ako argument inej funkcie.</a:t>
            </a:r>
          </a:p>
          <a:p>
            <a:pPr lvl="1"/>
            <a:r>
              <a:rPr lang="sk-SK" dirty="0" smtClean="0"/>
              <a:t>Matematické</a:t>
            </a:r>
          </a:p>
          <a:p>
            <a:pPr lvl="1"/>
            <a:r>
              <a:rPr lang="sk-SK" dirty="0" err="1" smtClean="0"/>
              <a:t>Reťazcové</a:t>
            </a:r>
            <a:endParaRPr lang="sk-SK" dirty="0" smtClean="0"/>
          </a:p>
          <a:p>
            <a:r>
              <a:rPr lang="sk-SK" dirty="0" smtClean="0"/>
              <a:t>Neprešli sme všetky, v prípade záujmu pozrieť manuál.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Otázky?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Príprava na cvičenie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Skontrolujte si, či v schéme </a:t>
            </a:r>
            <a:r>
              <a:rPr lang="sk-SK" i="1" dirty="0" smtClean="0"/>
              <a:t>cviko3</a:t>
            </a:r>
            <a:r>
              <a:rPr lang="sk-SK" dirty="0" smtClean="0"/>
              <a:t> máte tabuľku </a:t>
            </a:r>
            <a:r>
              <a:rPr lang="sk-SK" i="1" dirty="0" smtClean="0"/>
              <a:t>obyvatelia.</a:t>
            </a:r>
            <a:endParaRPr lang="sk-SK" dirty="0" smtClean="0"/>
          </a:p>
          <a:p>
            <a:r>
              <a:rPr lang="sk-SK" dirty="0" smtClean="0"/>
              <a:t>Ak nie, tak si stiahnite údaje k cvičeniu 3 (cvicenie3Data.zip) a </a:t>
            </a:r>
            <a:r>
              <a:rPr lang="sk-SK" dirty="0" err="1" smtClean="0"/>
              <a:t>odzipujte</a:t>
            </a:r>
            <a:r>
              <a:rPr lang="sk-SK" dirty="0" smtClean="0"/>
              <a:t> ich.</a:t>
            </a:r>
          </a:p>
          <a:p>
            <a:r>
              <a:rPr lang="sk-SK" dirty="0" smtClean="0"/>
              <a:t>Vytvorte </a:t>
            </a:r>
            <a:r>
              <a:rPr lang="sk-SK" dirty="0"/>
              <a:t>v schéme </a:t>
            </a:r>
            <a:r>
              <a:rPr lang="sk-SK" i="1" dirty="0" smtClean="0"/>
              <a:t>cviko3</a:t>
            </a:r>
            <a:r>
              <a:rPr lang="sk-SK" dirty="0" smtClean="0"/>
              <a:t> tabuľku </a:t>
            </a:r>
            <a:r>
              <a:rPr lang="sk-SK" i="1" dirty="0" smtClean="0"/>
              <a:t>obyvatelia.</a:t>
            </a:r>
          </a:p>
          <a:p>
            <a:r>
              <a:rPr lang="sk-SK" dirty="0" smtClean="0"/>
              <a:t>Názvy stĺpcov a ich dátové typy </a:t>
            </a:r>
            <a:r>
              <a:rPr lang="sk-SK" dirty="0"/>
              <a:t>voľte podľa stĺpcov z </a:t>
            </a:r>
            <a:r>
              <a:rPr lang="sk-SK" dirty="0" err="1" smtClean="0"/>
              <a:t>odzipovaného</a:t>
            </a:r>
            <a:r>
              <a:rPr lang="sk-SK" dirty="0" smtClean="0"/>
              <a:t> </a:t>
            </a:r>
            <a:r>
              <a:rPr lang="sk-SK" i="1" dirty="0" smtClean="0"/>
              <a:t>.</a:t>
            </a:r>
            <a:r>
              <a:rPr lang="sk-SK" i="1" dirty="0" err="1" smtClean="0"/>
              <a:t>csv</a:t>
            </a:r>
            <a:r>
              <a:rPr lang="sk-SK" dirty="0" smtClean="0"/>
              <a:t> súboru.</a:t>
            </a:r>
          </a:p>
          <a:p>
            <a:r>
              <a:rPr lang="sk-SK" dirty="0" smtClean="0"/>
              <a:t>Importujte si </a:t>
            </a:r>
            <a:r>
              <a:rPr lang="sk-SK" dirty="0" err="1" smtClean="0"/>
              <a:t>csv</a:t>
            </a:r>
            <a:r>
              <a:rPr lang="sk-SK" dirty="0" smtClean="0"/>
              <a:t> súbor do príslušnej </a:t>
            </a:r>
            <a:r>
              <a:rPr lang="sk-SK" dirty="0" err="1" smtClean="0"/>
              <a:t>tabulľky</a:t>
            </a:r>
            <a:r>
              <a:rPr lang="sk-SK" dirty="0" smtClean="0"/>
              <a:t>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 budúcnosti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Časové a dátumové typy a funkcie nad nimi.</a:t>
            </a:r>
          </a:p>
          <a:p>
            <a:r>
              <a:rPr lang="sk-SK" dirty="0" smtClean="0"/>
              <a:t>Návrh databázy, to sme vôbec neriešili a je to základ fungovania. Ak je štruktúra databázy dobre navrhnutá a popísaná, tak to ušetrí veľké množstvo času a prostriedkov pri jej správe.</a:t>
            </a:r>
          </a:p>
          <a:p>
            <a:r>
              <a:rPr lang="sk-SK" dirty="0" smtClean="0"/>
              <a:t>Do databázy zahrnieme priestorovú zložku, čiže budeme pracovať s geometriou objektov. </a:t>
            </a:r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INSERT INTO ... SELECT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054331"/>
          </a:xfrm>
        </p:spPr>
        <p:txBody>
          <a:bodyPr>
            <a:normAutofit lnSpcReduction="10000"/>
          </a:bodyPr>
          <a:lstStyle/>
          <a:p>
            <a:r>
              <a:rPr lang="sk-SK" dirty="0" smtClean="0"/>
              <a:t>Príkaz slúži na vkladanie hodnôt do tabuľky na základe dopytu.</a:t>
            </a:r>
          </a:p>
          <a:p>
            <a:r>
              <a:rPr lang="sk-SK" dirty="0" smtClean="0"/>
              <a:t>Doteraz sme na vkladanie nových záznamov do tabuľky používali INSERT INTO alebo príkaz COPY.</a:t>
            </a:r>
          </a:p>
          <a:p>
            <a:r>
              <a:rPr lang="sk-SK" dirty="0" smtClean="0"/>
              <a:t>Ak sme chceli vytvoriť novú tabuľku pomocou dopytu SELECT, tak sme využili syntax CREATE TABLE názov </a:t>
            </a:r>
            <a:r>
              <a:rPr lang="sk-SK" dirty="0" err="1" smtClean="0"/>
              <a:t>schémy.názov</a:t>
            </a:r>
            <a:r>
              <a:rPr lang="sk-SK" dirty="0" smtClean="0"/>
              <a:t> tabuľky AS SELECT ...</a:t>
            </a:r>
          </a:p>
          <a:p>
            <a:r>
              <a:rPr lang="sk-SK" dirty="0" smtClean="0"/>
              <a:t>Príkaz INSERT INTO ... SELECT slúži na vloženie dát z jednej tabuľky do druhej.</a:t>
            </a:r>
          </a:p>
          <a:p>
            <a:r>
              <a:rPr lang="sk-SK" dirty="0" smtClean="0"/>
              <a:t>Pomocou príkazu je možné definovať, ktoré atribúty sa majú kopírovať.</a:t>
            </a:r>
          </a:p>
        </p:txBody>
      </p:sp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INSERT INTO ... SELECT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Na ukážku si vytvoríme tabuľku „</a:t>
            </a:r>
            <a:r>
              <a:rPr lang="sk-SK" dirty="0" err="1" smtClean="0"/>
              <a:t>okresy_P</a:t>
            </a:r>
            <a:r>
              <a:rPr lang="sk-SK" dirty="0" smtClean="0"/>
              <a:t>“ v schéme „cviko3“, ktorá bude obsahovať všetky záznamy, kde názov okresu začína na písmeno P.</a:t>
            </a:r>
          </a:p>
          <a:p>
            <a:r>
              <a:rPr lang="sk-SK" dirty="0" smtClean="0"/>
              <a:t>V ďalšom kroku všetky tieto záznamy s pôvodnej tabuľky vymažeme.</a:t>
            </a:r>
          </a:p>
          <a:p>
            <a:endParaRPr lang="sk-SK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808" y="3887932"/>
            <a:ext cx="9876249" cy="1598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INSERT INTO ... SELECT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14549"/>
          </a:xfrm>
        </p:spPr>
        <p:txBody>
          <a:bodyPr>
            <a:normAutofit/>
          </a:bodyPr>
          <a:lstStyle/>
          <a:p>
            <a:r>
              <a:rPr lang="sk-SK" dirty="0" smtClean="0"/>
              <a:t>Ak by sme požadovali opätovne vložiť údaje za okresy s názvom začínajúcim na P do tabuľky obyvatelia, tak je možné použiť práve INSERT INTO ... SELECT.</a:t>
            </a:r>
          </a:p>
          <a:p>
            <a:r>
              <a:rPr lang="sk-SK" dirty="0" smtClean="0"/>
              <a:t>Syntax príkazu, ak sa tabuľky zhodujú:</a:t>
            </a:r>
          </a:p>
          <a:p>
            <a:r>
              <a:rPr lang="sk-SK" dirty="0" smtClean="0"/>
              <a:t>INSERT INTO cviko3.obyvatelia SELECT * FROM cviko3.okresy_p;</a:t>
            </a:r>
          </a:p>
          <a:p>
            <a:pPr>
              <a:buNone/>
            </a:pPr>
            <a:endParaRPr lang="sk-SK" dirty="0" smtClean="0"/>
          </a:p>
          <a:p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INSERT INTO ... SELECT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14549"/>
          </a:xfrm>
        </p:spPr>
        <p:txBody>
          <a:bodyPr>
            <a:normAutofit/>
          </a:bodyPr>
          <a:lstStyle/>
          <a:p>
            <a:r>
              <a:rPr lang="sk-SK" dirty="0" smtClean="0"/>
              <a:t>Ak sa štruktúry tabuliek nezhodujú, prípadne je požiadavka na kopírovanie iba niektorých stĺpcov, tak je potrebné syntax pozmeniť:</a:t>
            </a:r>
          </a:p>
          <a:p>
            <a:r>
              <a:rPr lang="sk-SK" dirty="0" smtClean="0"/>
              <a:t>INSERT INTO cviko3.obyvatelia („2009“, okres) SELECT „2009“, okres FROM cviko3.okresy_p;</a:t>
            </a:r>
          </a:p>
          <a:p>
            <a:r>
              <a:rPr lang="sk-SK" dirty="0" smtClean="0"/>
              <a:t>Platí, že vložené záznamy sú pridávané na koniec tabuľky.</a:t>
            </a:r>
          </a:p>
          <a:p>
            <a:endParaRPr lang="sk-SK" dirty="0" smtClean="0"/>
          </a:p>
          <a:p>
            <a:endParaRPr lang="sk-SK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8149" y="4835237"/>
            <a:ext cx="9469625" cy="168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Príprava na prácu s Funkciami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V tabuľke obyvatelia si vytvorte 2 nové stĺpce:</a:t>
            </a:r>
          </a:p>
          <a:p>
            <a:pPr lvl="1"/>
            <a:r>
              <a:rPr lang="sk-SK" dirty="0" err="1" smtClean="0"/>
              <a:t>Cislo</a:t>
            </a:r>
            <a:r>
              <a:rPr lang="sk-SK" dirty="0" smtClean="0"/>
              <a:t> (</a:t>
            </a:r>
            <a:r>
              <a:rPr lang="sk-SK" dirty="0" err="1" smtClean="0"/>
              <a:t>int</a:t>
            </a:r>
            <a:r>
              <a:rPr lang="sk-SK" dirty="0" smtClean="0"/>
              <a:t>)</a:t>
            </a:r>
          </a:p>
          <a:p>
            <a:pPr lvl="1"/>
            <a:r>
              <a:rPr lang="sk-SK" dirty="0" smtClean="0"/>
              <a:t>Desatinne (</a:t>
            </a:r>
            <a:r>
              <a:rPr lang="sk-SK" dirty="0" err="1" smtClean="0"/>
              <a:t>numeric</a:t>
            </a:r>
            <a:r>
              <a:rPr lang="sk-SK" dirty="0" smtClean="0"/>
              <a:t>(10,4))</a:t>
            </a:r>
          </a:p>
          <a:p>
            <a:r>
              <a:rPr lang="sk-SK" dirty="0" smtClean="0"/>
              <a:t>Stĺpec </a:t>
            </a:r>
            <a:r>
              <a:rPr lang="sk-SK" dirty="0" err="1" smtClean="0"/>
              <a:t>cislo</a:t>
            </a:r>
            <a:r>
              <a:rPr lang="sk-SK" dirty="0" smtClean="0"/>
              <a:t> naplňte hodnotami podľa vzorca: (hodnoty z roku 2009)-500</a:t>
            </a:r>
          </a:p>
          <a:p>
            <a:r>
              <a:rPr lang="sk-SK" dirty="0" smtClean="0"/>
              <a:t>Stĺpec desatinne naplňte hodnotami podľa vzorca: (hodnoty z roku 2009/7.0) - 100</a:t>
            </a:r>
          </a:p>
          <a:p>
            <a:r>
              <a:rPr lang="sk-SK" dirty="0" smtClean="0"/>
              <a:t>Skontrolujte si, či stĺpec desatinne obsahuje desatinné čísla.</a:t>
            </a:r>
          </a:p>
          <a:p>
            <a:endParaRPr lang="sk-SK" dirty="0" smtClean="0"/>
          </a:p>
          <a:p>
            <a:pPr lvl="1"/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Funkcie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320646"/>
          </a:xfrm>
        </p:spPr>
        <p:txBody>
          <a:bodyPr>
            <a:normAutofit lnSpcReduction="10000"/>
          </a:bodyPr>
          <a:lstStyle/>
          <a:p>
            <a:r>
              <a:rPr lang="sk-SK" dirty="0" smtClean="0"/>
              <a:t>Doteraz poznáme iba </a:t>
            </a:r>
            <a:r>
              <a:rPr lang="sk-SK" dirty="0" err="1" smtClean="0"/>
              <a:t>agregačné</a:t>
            </a:r>
            <a:r>
              <a:rPr lang="sk-SK" dirty="0" smtClean="0"/>
              <a:t> funkcie a funkciu ROUND().</a:t>
            </a:r>
          </a:p>
          <a:p>
            <a:r>
              <a:rPr lang="sk-SK" dirty="0" smtClean="0"/>
              <a:t>Existuje ich však oveľa viac, ich počet sa medzi verziami môže líšiť.</a:t>
            </a:r>
          </a:p>
          <a:p>
            <a:r>
              <a:rPr lang="sk-SK" dirty="0" smtClean="0"/>
              <a:t>Slúžia na spracovanie a úpravu atribútov v tabuľke, podľa ich použitia v dopyte SELECT alebo UPDATE.</a:t>
            </a:r>
          </a:p>
          <a:p>
            <a:r>
              <a:rPr lang="sk-SK" dirty="0" smtClean="0"/>
              <a:t>Funkcie preberajú argumenty, ktoré sú uvedené v zátvorkách, pričom niektoré z argumentov môžu byť voliteľné.</a:t>
            </a:r>
          </a:p>
          <a:p>
            <a:r>
              <a:rPr lang="sk-SK" dirty="0" smtClean="0"/>
              <a:t>Prehľad dostupných funkcií závisí od verzie. Pre verziu 12 je ich možné nájsť na:</a:t>
            </a:r>
          </a:p>
          <a:p>
            <a:pPr lvl="1"/>
            <a:r>
              <a:rPr lang="sk-SK" dirty="0"/>
              <a:t>https://www.postgresql.org/docs/12/functions.html</a:t>
            </a:r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TM04033919[[fn=Obvod]]</Template>
  <TotalTime>3037</TotalTime>
  <Words>1637</Words>
  <Application>Microsoft Office PowerPoint</Application>
  <PresentationFormat>Vlastná</PresentationFormat>
  <Paragraphs>160</Paragraphs>
  <Slides>30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30</vt:i4>
      </vt:variant>
    </vt:vector>
  </HeadingPairs>
  <TitlesOfParts>
    <vt:vector size="31" baseType="lpstr">
      <vt:lpstr>Obvod</vt:lpstr>
      <vt:lpstr>Geografická báza údajov</vt:lpstr>
      <vt:lpstr>Opakovanie z minulej hodiny</vt:lpstr>
      <vt:lpstr>Príprava na cvičenie</vt:lpstr>
      <vt:lpstr>INSERT INTO ... SELECT</vt:lpstr>
      <vt:lpstr>INSERT INTO ... SELECT</vt:lpstr>
      <vt:lpstr>INSERT INTO ... SELECT</vt:lpstr>
      <vt:lpstr>INSERT INTO ... SELECT</vt:lpstr>
      <vt:lpstr>Príprava na prácu s Funkciami</vt:lpstr>
      <vt:lpstr>Funkcie</vt:lpstr>
      <vt:lpstr>FUNKCIE</vt:lpstr>
      <vt:lpstr>Matematické funkcie</vt:lpstr>
      <vt:lpstr>Matematické funkcie - Ukážka</vt:lpstr>
      <vt:lpstr>Matematické funkcie</vt:lpstr>
      <vt:lpstr>Matematické funkcie - Ukážka</vt:lpstr>
      <vt:lpstr>Matematické funkcie</vt:lpstr>
      <vt:lpstr>Matematické funkcie - Ukážka</vt:lpstr>
      <vt:lpstr>Matematické funkcie</vt:lpstr>
      <vt:lpstr>Matematické funkcie- Ukážka</vt:lpstr>
      <vt:lpstr>Reťazcové funkcie</vt:lpstr>
      <vt:lpstr>Reťazcové funkcie - Ukážka</vt:lpstr>
      <vt:lpstr>Reťazcové funkcie</vt:lpstr>
      <vt:lpstr>Reťazcové funkcie - Ukážka</vt:lpstr>
      <vt:lpstr>Reťazcové funkcie - Ukážka</vt:lpstr>
      <vt:lpstr>Reťazcové funkcie</vt:lpstr>
      <vt:lpstr>Reťazcové funkcie - Ukážka</vt:lpstr>
      <vt:lpstr>Reťazcové funkcie</vt:lpstr>
      <vt:lpstr>Reťazcové funkcie - Ukážka</vt:lpstr>
      <vt:lpstr>Opakovanie z tohto cvičenia</vt:lpstr>
      <vt:lpstr>Otázky?</vt:lpstr>
      <vt:lpstr>V budúcnosti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Fábry Jozef</dc:creator>
  <cp:lastModifiedBy>Vlado</cp:lastModifiedBy>
  <cp:revision>264</cp:revision>
  <dcterms:created xsi:type="dcterms:W3CDTF">2018-10-23T13:13:56Z</dcterms:created>
  <dcterms:modified xsi:type="dcterms:W3CDTF">2020-12-17T12:13:16Z</dcterms:modified>
</cp:coreProperties>
</file>